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4"/>
  </p:sldMasterIdLst>
  <p:notesMasterIdLst>
    <p:notesMasterId r:id="rId52"/>
  </p:notesMasterIdLst>
  <p:sldIdLst>
    <p:sldId id="311" r:id="rId5"/>
    <p:sldId id="256" r:id="rId6"/>
    <p:sldId id="312" r:id="rId7"/>
    <p:sldId id="332" r:id="rId8"/>
    <p:sldId id="333" r:id="rId9"/>
    <p:sldId id="334" r:id="rId10"/>
    <p:sldId id="335" r:id="rId11"/>
    <p:sldId id="366" r:id="rId12"/>
    <p:sldId id="370" r:id="rId13"/>
    <p:sldId id="2580" r:id="rId14"/>
    <p:sldId id="2575" r:id="rId15"/>
    <p:sldId id="2588" r:id="rId16"/>
    <p:sldId id="2634" r:id="rId17"/>
    <p:sldId id="2612" r:id="rId18"/>
    <p:sldId id="2617" r:id="rId19"/>
    <p:sldId id="2635" r:id="rId20"/>
    <p:sldId id="2613" r:id="rId21"/>
    <p:sldId id="2620" r:id="rId22"/>
    <p:sldId id="2621" r:id="rId23"/>
    <p:sldId id="2622" r:id="rId24"/>
    <p:sldId id="2623" r:id="rId25"/>
    <p:sldId id="2624" r:id="rId26"/>
    <p:sldId id="2636" r:id="rId27"/>
    <p:sldId id="2628" r:id="rId28"/>
    <p:sldId id="2593" r:id="rId29"/>
    <p:sldId id="2594" r:id="rId30"/>
    <p:sldId id="2639" r:id="rId31"/>
    <p:sldId id="2627" r:id="rId32"/>
    <p:sldId id="2582" r:id="rId33"/>
    <p:sldId id="2629" r:id="rId34"/>
    <p:sldId id="325" r:id="rId35"/>
    <p:sldId id="2630" r:id="rId36"/>
    <p:sldId id="2637" r:id="rId37"/>
    <p:sldId id="2579" r:id="rId38"/>
    <p:sldId id="2578" r:id="rId39"/>
    <p:sldId id="2577" r:id="rId40"/>
    <p:sldId id="2638" r:id="rId41"/>
    <p:sldId id="365" r:id="rId42"/>
    <p:sldId id="355" r:id="rId43"/>
    <p:sldId id="369" r:id="rId44"/>
    <p:sldId id="2586" r:id="rId45"/>
    <p:sldId id="2616" r:id="rId46"/>
    <p:sldId id="2640" r:id="rId47"/>
    <p:sldId id="277" r:id="rId48"/>
    <p:sldId id="322" r:id="rId49"/>
    <p:sldId id="318" r:id="rId50"/>
    <p:sldId id="319" r:id="rId5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53" roundtripDataSignature="AMtx7miMHy3W4txpDvLAi3mouuEypjgI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D6FF"/>
    <a:srgbClr val="004000"/>
    <a:srgbClr val="004479"/>
    <a:srgbClr val="FF7C00"/>
    <a:srgbClr val="FFAA41"/>
    <a:srgbClr val="FFA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CDB9772-F101-4D78-9AAB-3215519C782F}">
  <a:tblStyle styleId="{2CDB9772-F101-4D78-9AAB-3215519C782F}" styleName="Table_0">
    <a:wholeTbl>
      <a:tcTxStyle b="off" i="off">
        <a:font>
          <a:latin typeface="Gill Sans MT"/>
          <a:ea typeface="Gill Sans MT"/>
          <a:cs typeface="Gill Sans MT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6E7E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6E7E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Gill Sans MT"/>
          <a:ea typeface="Gill Sans MT"/>
          <a:cs typeface="Gill Sans MT"/>
        </a:font>
        <a:schemeClr val="dk1"/>
      </a:tcTxStyle>
      <a:tcStyle>
        <a:tcBdr/>
      </a:tcStyle>
    </a:seCell>
    <a:swCell>
      <a:tcTxStyle b="on" i="off">
        <a:font>
          <a:latin typeface="Gill Sans MT"/>
          <a:ea typeface="Gill Sans MT"/>
          <a:cs typeface="Gill Sans MT"/>
        </a:font>
        <a:schemeClr val="dk1"/>
      </a:tcTxStyle>
      <a:tcStyle>
        <a:tcBdr/>
      </a:tcStyle>
    </a:swCell>
    <a:fir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88"/>
    <p:restoredTop sz="96170"/>
  </p:normalViewPr>
  <p:slideViewPr>
    <p:cSldViewPr snapToGrid="0">
      <p:cViewPr>
        <p:scale>
          <a:sx n="150" d="100"/>
          <a:sy n="150" d="100"/>
        </p:scale>
        <p:origin x="1152" y="2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customschemas.google.com/relationships/presentationmetadata" Target="metadata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04:56:24.4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114 11 24575,'-32'43'0,"2"-1"0,0-9 0,9-5 0,21-10 0,0-12 0,0 0 0,0 2 0,0-3 0,0 3 0,0-4 0,0 4 0,0-4 0,0 6 0,0-6 0,0 3 0,0-3 0,0 0 0,0 0 0,0 2 0,1 0 0,0 0 0,2-1 0,-2-1 0,-1-1 0,2 1 0,-2 1 0,2-1 0,-2 2 0,4-2 0,-4 3 0,1-3 0,1 3 0,-2-1 0,3-1 0,-3 2 0,7 10 0,-1-1 0,3 0 0,-1-5 0,-7-5 0,5 0 0,-4-1 0,2-1 0,1 0 0,-1 1 0,0-1 0,1 1 0,-2-1 0,3 1 0,-3-2 0,2 2 0,-2-2 0,2 1 0,0-4 0,-2 4 0,2-4 0,-2 3 0,3-3 0,-3 0 0,2 0 0,0 0 0,1 1 0,3 0 0,-2 1 0,2-2 0,-3 0 0,3 0 0,-2 0 0,7 0 0,-3 0 0,2 2 0,-3-1 0,-1 0 0,0-1 0,0 2 0,-2-1 0,1 2 0,0-3 0,-1 0 0,0 0 0,-1 0 0,-1 0 0,3 0 0,-3 0 0,2 0 0,-2 0 0,-2 0 0,2 0 0,-1 0 0,0 0 0,0-3 0,4 2 0,-4-5 0,1 2 0,2 1 0,-2-1 0,5 0 0,-4 1 0,2-3 0,-1 4 0,-2-3 0,4 0 0,-5 1 0,3-1 0,0 0 0,-3-1 0,2 1 0,2-5 0,-3 3 0,2-6 0,0 3 0,-3-6 0,3 6 0,-2-3 0,0 3 0,-1 1 0,-1 0 0,-1-1 0,0-5 0,-2 8 0,3-10 0,-3 11 0,0-6 0,0 7 0,0-3 0,0 4 0,0-5 0,0 3 0,0-3 0,-1 4 0,-2-5 0,-1 4 0,-1-2 0,3 4 0,-2 0 0,3 0 0,-2 2 0,0-2 0,0 0 0,-1 1 0,2-1 0,-2 4 0,1-4 0,1 0 0,-2 3 0,3-4 0,-4 3 0,1-2 0,0 0 0,-1-1 0,1-1 0,0 0 0,0 1 0,-2-2 0,2 5 0,-2-7 0,-1 3 0,1-1 0,0-1 0,0 5 0,-1-3 0,1 1 0,-1-2 0,2 3 0,0 0 0,-1 0 0,2-1 0,0 1 0,0 0 0,0 0 0,-1 4 0,-2-4 0,3 4 0,-1-4 0,0 4 0,0-2 0,-1 2 0,1 0 0,-1 0 0,-1 0 0,2 0 0,-1 0 0,0 0 0,0 0 0,1 0 0,-2 0 0,3 0 0,-5 0 0,3 0 0,-2 0 0,3 0 0,-4 0 0,5 0 0,-5 0 0,2 0 0,-1 0 0,-1 2 0,5-2 0,-2 3 0,0-3 0,2 1 0,1 0 0,-1 2 0,-2 1 0,2-3 0,-3 2 0,3-3 0,3 2 0,-1 1 0,2-2 0,0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9T14:48:09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1167 24575,'12'0'0,"5"0"0,8-7 0,13-6 0,6-13 0,-2-3 0,11-15 0,10-22 0,7-26 0,-31 31 0,-2-5 0,-4-2 0,-3 0 0,-6-2 0,-2 2 0,-3 3 0,-2 6 0,7-42 0,-4 22 0,-3 19 0,-2 18 0,-5 9 0,-1 11 0,-4 5 0,-3 10 0,-2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9T14:48:09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32 24575,'6'0'0,"4"0"0,0 0 0,2 0 0,0 0 0,-3 0 0,-2-1 0,-2 0 0,-2 0 0,1-1 0,0 0 0,1 1 0,-1-1 0,0 2 0,1-3 0,3 1 0,1-1 0,0 0 0,0 1 0,-3 1 0,0 2 0,4 4 0,5 3 0,5 3 0,3 2 0,-6-3 0,-2 0 0,-3-3 0,-8-3 0,2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9T14:48:09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1 929 24575,'9'0'0,"6"-1"0,4-4 0,11-5 0,5-12 0,-1 0 0,8-13 0,8-17 0,4-22 0,-21 25 0,-3-4 0,-5 0 0,-1-2 0,-6 0 0,1 1 0,-4 3 0,-3 3 0,8-32 0,-4 16 0,-3 18 0,-1 13 0,-3 6 0,-3 9 0,-1 5 0,-5 8 0,1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9T14:48:09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24575,'9'0'0,"3"0"0,2 0 0,2 0 0,0 0 0,-3 0 0,-3-1 0,-4 0 0,-2 0 0,2-2 0,-1 0 0,1 1 0,-1 0 0,2 2 0,0-3 0,3 0 0,2-2 0,0 1 0,0 1 0,-3 2 0,-1 3 0,5 4 0,7 5 0,8 4 0,3 2 0,-8-2 0,-3-3 0,-5-2 0,-9-5 0,2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358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 have a sequence of slides below giving the whole trajectory if time permits, but I think this is ok given we are already talking a bit about the sequence in illustrative example on slide 8.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275BD-6C3F-485F-9BC3-506B46A6FFA0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88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 have a sequence of slides below giving the whole trajectory if time permits, but I think this is ok given we are already talking a bit about the sequence in illustrative example on slide 8.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275BD-6C3F-485F-9BC3-506B46A6FFA0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9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390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8128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2513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3084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7409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E1BFE-A4ED-2AD1-7472-712D2F37A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B4CAA9-21B1-5086-4ABD-5F85CF29A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6F51F4-D5FE-BA3D-64FC-B66624ABC0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88C3E-5EC1-2E66-C140-AF72B0B021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8274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9954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5009D-F839-2957-2279-9D7D31EA3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3F05F6-3BAB-C43E-A3FC-56D6FB61CD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7472A7-2F17-2AE3-AF96-F94428310C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3E4C29-824C-B26E-1753-0C306236CA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4731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42ABD-2A2E-955D-F44B-B3C19355E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3A18BB-C3DB-0ADB-5FE4-D69B7D5E99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2CDA73-4194-2A71-F63F-830836D681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BBE73-A781-B70F-A68E-3C2A897824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1268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vider Slide">
  <p:cSld name="Opening Slid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background with lines and dots&#10;&#10;Description automatically generated">
            <a:extLst>
              <a:ext uri="{FF2B5EF4-FFF2-40B4-BE49-F238E27FC236}">
                <a16:creationId xmlns:a16="http://schemas.microsoft.com/office/drawing/2014/main" id="{01265B90-F5A5-4FE3-A8A9-CB6B0E54F9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47968"/>
            <a:ext cx="9401577" cy="5791468"/>
          </a:xfrm>
          <a:prstGeom prst="rect">
            <a:avLst/>
          </a:prstGeom>
        </p:spPr>
      </p:pic>
      <p:sp>
        <p:nvSpPr>
          <p:cNvPr id="27" name="Google Shape;27;p23"/>
          <p:cNvSpPr txBox="1">
            <a:spLocks noGrp="1"/>
          </p:cNvSpPr>
          <p:nvPr>
            <p:ph type="ctrTitle" hasCustomPrompt="1"/>
          </p:nvPr>
        </p:nvSpPr>
        <p:spPr>
          <a:xfrm>
            <a:off x="0" y="2264821"/>
            <a:ext cx="4562303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 sz="3200" b="0" i="0">
                <a:solidFill>
                  <a:schemeClr val="lt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TEXT</a:t>
            </a:r>
            <a:endParaRPr dirty="0"/>
          </a:p>
        </p:txBody>
      </p:sp>
      <p:sp>
        <p:nvSpPr>
          <p:cNvPr id="28" name="Google Shape;28;p23"/>
          <p:cNvSpPr txBox="1">
            <a:spLocks noGrp="1"/>
          </p:cNvSpPr>
          <p:nvPr>
            <p:ph type="subTitle" idx="1"/>
          </p:nvPr>
        </p:nvSpPr>
        <p:spPr>
          <a:xfrm>
            <a:off x="-2" y="3749040"/>
            <a:ext cx="4562307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spcBef>
                <a:spcPts val="480"/>
              </a:spcBef>
              <a:spcAft>
                <a:spcPts val="0"/>
              </a:spcAft>
              <a:buSzPts val="2400"/>
              <a:buNone/>
              <a:defRPr sz="2000" b="0" i="0">
                <a:solidFill>
                  <a:schemeClr val="lt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lvl="1" algn="ctr"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rgbClr val="888894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94"/>
                </a:solidFill>
              </a:defRPr>
            </a:lvl3pPr>
            <a:lvl4pPr lvl="3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4pPr>
            <a:lvl5pPr lvl="4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9pPr>
          </a:lstStyle>
          <a:p>
            <a:endParaRPr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4F29236-7BD5-9C2D-795F-03010C042013}"/>
              </a:ext>
            </a:extLst>
          </p:cNvPr>
          <p:cNvCxnSpPr>
            <a:cxnSpLocks/>
          </p:cNvCxnSpPr>
          <p:nvPr userDrawn="1"/>
        </p:nvCxnSpPr>
        <p:spPr>
          <a:xfrm>
            <a:off x="4562314" y="2264821"/>
            <a:ext cx="0" cy="2368594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and white logo&#10;&#10;AI-generated content may be incorrect.">
            <a:extLst>
              <a:ext uri="{FF2B5EF4-FFF2-40B4-BE49-F238E27FC236}">
                <a16:creationId xmlns:a16="http://schemas.microsoft.com/office/drawing/2014/main" id="{89A27AF2-68EC-E3CC-28CE-AFA8AAAAE1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74914" y="4434840"/>
            <a:ext cx="1480225" cy="48462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2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2800" b="0" i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22"/>
          <p:cNvSpPr txBox="1">
            <a:spLocks noGrp="1"/>
          </p:cNvSpPr>
          <p:nvPr>
            <p:ph type="body" idx="1"/>
          </p:nvPr>
        </p:nvSpPr>
        <p:spPr>
          <a:xfrm>
            <a:off x="430464" y="902369"/>
            <a:ext cx="8229600" cy="3690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lvl="0" indent="-228600" algn="l">
              <a:spcBef>
                <a:spcPts val="900"/>
              </a:spcBef>
              <a:spcAft>
                <a:spcPts val="600"/>
              </a:spcAft>
              <a:buSzPct val="90000"/>
              <a:buChar char="•"/>
              <a:defRPr sz="2000" b="0" i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502920" lvl="1" indent="-228600" algn="l">
              <a:spcBef>
                <a:spcPts val="300"/>
              </a:spcBef>
              <a:spcAft>
                <a:spcPts val="300"/>
              </a:spcAft>
              <a:buSzPts val="1800"/>
              <a:buChar char="–"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77240" lvl="2" indent="-228600" algn="l">
              <a:spcBef>
                <a:spcPts val="300"/>
              </a:spcBef>
              <a:spcAft>
                <a:spcPts val="300"/>
              </a:spcAft>
              <a:buSzPct val="9000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51560" lvl="3" indent="-228600" algn="l">
              <a:spcBef>
                <a:spcPts val="360"/>
              </a:spcBef>
              <a:spcAft>
                <a:spcPts val="0"/>
              </a:spcAft>
              <a:buSzPct val="90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sz="2400" dirty="0"/>
          </a:p>
          <a:p>
            <a:pPr lvl="1"/>
            <a:endParaRPr lang="en-US" dirty="0"/>
          </a:p>
          <a:p>
            <a:pPr lvl="2"/>
            <a:endParaRPr lang="en-US" sz="1800" dirty="0"/>
          </a:p>
          <a:p>
            <a:pPr lvl="3"/>
            <a:endParaRPr lang="en-US" dirty="0"/>
          </a:p>
        </p:txBody>
      </p:sp>
      <p:grpSp>
        <p:nvGrpSpPr>
          <p:cNvPr id="19" name="Google Shape;19;p22"/>
          <p:cNvGrpSpPr/>
          <p:nvPr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20" name="Google Shape;20;p22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ill Sans"/>
              </a:endParaRPr>
            </a:p>
          </p:txBody>
        </p:sp>
        <p:sp>
          <p:nvSpPr>
            <p:cNvPr id="21" name="Google Shape;21;p22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ill Sans"/>
              </a:endParaRPr>
            </a:p>
          </p:txBody>
        </p:sp>
        <p:sp>
          <p:nvSpPr>
            <p:cNvPr id="22" name="Google Shape;22;p22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ill San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preserve="1" userDrawn="1">
  <p:cSld name="Title 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2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2800" b="0" i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grpSp>
        <p:nvGrpSpPr>
          <p:cNvPr id="19" name="Google Shape;19;p22"/>
          <p:cNvGrpSpPr/>
          <p:nvPr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20" name="Google Shape;20;p22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ill Sans"/>
              </a:endParaRPr>
            </a:p>
          </p:txBody>
        </p:sp>
        <p:sp>
          <p:nvSpPr>
            <p:cNvPr id="21" name="Google Shape;21;p22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ill Sans"/>
              </a:endParaRPr>
            </a:p>
          </p:txBody>
        </p:sp>
        <p:sp>
          <p:nvSpPr>
            <p:cNvPr id="22" name="Google Shape;22;p22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1342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" type="title" preserve="1">
  <p:cSld name="Section Divi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4"/>
          <p:cNvSpPr txBox="1">
            <a:spLocks noGrp="1"/>
          </p:cNvSpPr>
          <p:nvPr>
            <p:ph type="ctrTitle"/>
          </p:nvPr>
        </p:nvSpPr>
        <p:spPr>
          <a:xfrm>
            <a:off x="958151" y="1073526"/>
            <a:ext cx="7397039" cy="174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200" b="0" i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37" name="Google Shape;37;p24"/>
          <p:cNvSpPr txBox="1">
            <a:spLocks noGrp="1"/>
          </p:cNvSpPr>
          <p:nvPr>
            <p:ph type="subTitle" idx="1"/>
          </p:nvPr>
        </p:nvSpPr>
        <p:spPr>
          <a:xfrm>
            <a:off x="958151" y="3255792"/>
            <a:ext cx="7397039" cy="65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 b="0" i="0">
                <a:solidFill>
                  <a:schemeClr val="accent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lvl="1" algn="ctr"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rgbClr val="888894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94"/>
                </a:solidFill>
              </a:defRPr>
            </a:lvl3pPr>
            <a:lvl4pPr lvl="3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4pPr>
            <a:lvl5pPr lvl="4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9pPr>
          </a:lstStyle>
          <a:p>
            <a:endParaRPr dirty="0"/>
          </a:p>
        </p:txBody>
      </p:sp>
      <p:grpSp>
        <p:nvGrpSpPr>
          <p:cNvPr id="38" name="Google Shape;38;p24"/>
          <p:cNvGrpSpPr/>
          <p:nvPr/>
        </p:nvGrpSpPr>
        <p:grpSpPr>
          <a:xfrm rot="10800000">
            <a:off x="0" y="3001092"/>
            <a:ext cx="8355526" cy="57487"/>
            <a:chOff x="685800" y="1794746"/>
            <a:chExt cx="7772400" cy="179475"/>
          </a:xfrm>
        </p:grpSpPr>
        <p:sp>
          <p:nvSpPr>
            <p:cNvPr id="39" name="Google Shape;39;p24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ill Sans"/>
              </a:endParaRPr>
            </a:p>
          </p:txBody>
        </p:sp>
        <p:sp>
          <p:nvSpPr>
            <p:cNvPr id="40" name="Google Shape;40;p24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ill Sans"/>
              </a:endParaRPr>
            </a:p>
          </p:txBody>
        </p:sp>
        <p:sp>
          <p:nvSpPr>
            <p:cNvPr id="41" name="Google Shape;41;p24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Gill Sans"/>
              </a:endParaRPr>
            </a:p>
          </p:txBody>
        </p:sp>
      </p:grpSp>
      <p:sp>
        <p:nvSpPr>
          <p:cNvPr id="42" name="Google Shape;42;p24"/>
          <p:cNvSpPr/>
          <p:nvPr/>
        </p:nvSpPr>
        <p:spPr>
          <a:xfrm>
            <a:off x="254010" y="4572000"/>
            <a:ext cx="2243667" cy="57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095905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preserve="1" userDrawn="1">
  <p:cSld name="1_Picture and Caption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4A37D66-78CA-B8E7-A540-C074FF30450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9144000" cy="26574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40" name="Google Shape;140;p35"/>
          <p:cNvSpPr/>
          <p:nvPr/>
        </p:nvSpPr>
        <p:spPr>
          <a:xfrm>
            <a:off x="239899" y="4582584"/>
            <a:ext cx="2229555" cy="3902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Gill Sans"/>
            </a:endParaRPr>
          </a:p>
        </p:txBody>
      </p:sp>
      <p:sp>
        <p:nvSpPr>
          <p:cNvPr id="143" name="Google Shape;143;p35"/>
          <p:cNvSpPr txBox="1">
            <a:spLocks noGrp="1"/>
          </p:cNvSpPr>
          <p:nvPr>
            <p:ph type="body" idx="1" hasCustomPrompt="1"/>
          </p:nvPr>
        </p:nvSpPr>
        <p:spPr>
          <a:xfrm>
            <a:off x="570523" y="2825982"/>
            <a:ext cx="2355440" cy="1187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SzPts val="1800"/>
              <a:buNone/>
              <a:defRPr sz="2400" b="0" i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r>
              <a:rPr lang="en-US" dirty="0"/>
              <a:t>CLICK TO ADD TEXT</a:t>
            </a:r>
            <a:endParaRPr dirty="0"/>
          </a:p>
        </p:txBody>
      </p:sp>
      <p:sp>
        <p:nvSpPr>
          <p:cNvPr id="3" name="Google Shape;143;p35">
            <a:extLst>
              <a:ext uri="{FF2B5EF4-FFF2-40B4-BE49-F238E27FC236}">
                <a16:creationId xmlns:a16="http://schemas.microsoft.com/office/drawing/2014/main" id="{50846BAF-BCB9-603E-D4E1-874BCE321694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3329352" y="2825982"/>
            <a:ext cx="5509847" cy="636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FAEE7D-B4C8-55B1-5FEC-26364AD92E46}"/>
              </a:ext>
            </a:extLst>
          </p:cNvPr>
          <p:cNvCxnSpPr/>
          <p:nvPr userDrawn="1"/>
        </p:nvCxnSpPr>
        <p:spPr>
          <a:xfrm>
            <a:off x="3110523" y="2825982"/>
            <a:ext cx="0" cy="210312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250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preserve="1" userDrawn="1">
  <p:cSld name="2_Picture and Caption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5"/>
          <p:cNvSpPr/>
          <p:nvPr/>
        </p:nvSpPr>
        <p:spPr>
          <a:xfrm>
            <a:off x="239899" y="4582584"/>
            <a:ext cx="2229555" cy="3902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Gill Sans"/>
            </a:endParaRPr>
          </a:p>
        </p:txBody>
      </p:sp>
      <p:sp>
        <p:nvSpPr>
          <p:cNvPr id="142" name="Google Shape;142;p35"/>
          <p:cNvSpPr/>
          <p:nvPr/>
        </p:nvSpPr>
        <p:spPr>
          <a:xfrm>
            <a:off x="0" y="1"/>
            <a:ext cx="3251200" cy="5143500"/>
          </a:xfrm>
          <a:prstGeom prst="rect">
            <a:avLst/>
          </a:prstGeom>
          <a:gradFill>
            <a:gsLst>
              <a:gs pos="0">
                <a:schemeClr val="tx1"/>
              </a:gs>
              <a:gs pos="97000">
                <a:schemeClr val="accent3"/>
              </a:gs>
            </a:gsLst>
            <a:lin ang="2700000" scaled="1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Gill Sans"/>
            </a:endParaRPr>
          </a:p>
        </p:txBody>
      </p:sp>
      <p:sp>
        <p:nvSpPr>
          <p:cNvPr id="143" name="Google Shape;143;p35"/>
          <p:cNvSpPr txBox="1">
            <a:spLocks noGrp="1"/>
          </p:cNvSpPr>
          <p:nvPr>
            <p:ph type="body" idx="1" hasCustomPrompt="1"/>
          </p:nvPr>
        </p:nvSpPr>
        <p:spPr>
          <a:xfrm>
            <a:off x="898769" y="617415"/>
            <a:ext cx="2058456" cy="1187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SzPts val="1800"/>
              <a:buNone/>
              <a:defRPr sz="2400" b="0" i="0">
                <a:solidFill>
                  <a:schemeClr val="lt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ADD TEXT</a:t>
            </a:r>
            <a:endParaRPr dirty="0"/>
          </a:p>
        </p:txBody>
      </p:sp>
      <p:sp>
        <p:nvSpPr>
          <p:cNvPr id="3" name="Google Shape;143;p35">
            <a:extLst>
              <a:ext uri="{FF2B5EF4-FFF2-40B4-BE49-F238E27FC236}">
                <a16:creationId xmlns:a16="http://schemas.microsoft.com/office/drawing/2014/main" id="{50846BAF-BCB9-603E-D4E1-874BCE321694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898769" y="1981921"/>
            <a:ext cx="2058456" cy="1871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SzPts val="1800"/>
              <a:buNone/>
              <a:defRPr sz="1600" b="0" i="0">
                <a:solidFill>
                  <a:schemeClr val="lt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 dirty="0"/>
          </a:p>
        </p:txBody>
      </p:sp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5CE43B7A-3BCF-FDD2-9129-05E2FFA2389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251200" y="0"/>
            <a:ext cx="5892800" cy="5143500"/>
          </a:xfrm>
          <a:prstGeom prst="rect">
            <a:avLst/>
          </a:prstGeom>
          <a:noFill/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164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42;p35">
            <a:extLst>
              <a:ext uri="{FF2B5EF4-FFF2-40B4-BE49-F238E27FC236}">
                <a16:creationId xmlns:a16="http://schemas.microsoft.com/office/drawing/2014/main" id="{911CC51E-D323-8545-0EF7-71CD63BB30A4}"/>
              </a:ext>
            </a:extLst>
          </p:cNvPr>
          <p:cNvSpPr/>
          <p:nvPr userDrawn="1"/>
        </p:nvSpPr>
        <p:spPr>
          <a:xfrm>
            <a:off x="4512525" y="0"/>
            <a:ext cx="4631475" cy="5143500"/>
          </a:xfrm>
          <a:prstGeom prst="rect">
            <a:avLst/>
          </a:prstGeom>
          <a:gradFill>
            <a:gsLst>
              <a:gs pos="0">
                <a:schemeClr val="tx1"/>
              </a:gs>
              <a:gs pos="97000">
                <a:schemeClr val="accent3"/>
              </a:gs>
            </a:gsLst>
            <a:lin ang="2700000" scaled="1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Gill San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A4B05C-95B7-B1D6-B51F-0C85B5C71B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7590" y="785930"/>
            <a:ext cx="3765529" cy="9164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Layout with</a:t>
            </a:r>
            <a:br>
              <a:rPr lang="en-US" dirty="0"/>
            </a:br>
            <a:r>
              <a:rPr lang="en-US" dirty="0"/>
              <a:t>text and image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11F434E-866A-3038-3358-FF8586E02A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12526" cy="5143500"/>
          </a:xfrm>
          <a:prstGeom prst="rect">
            <a:avLst/>
          </a:prstGeom>
          <a:noFill/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3440D8-A6FB-1192-480E-238D2027DB28}"/>
              </a:ext>
            </a:extLst>
          </p:cNvPr>
          <p:cNvSpPr txBox="1"/>
          <p:nvPr userDrawn="1"/>
        </p:nvSpPr>
        <p:spPr>
          <a:xfrm>
            <a:off x="4787590" y="1791629"/>
            <a:ext cx="3932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• Add Text here</a:t>
            </a:r>
          </a:p>
          <a:p>
            <a:endParaRPr lang="en-US" sz="1600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• Add Text here</a:t>
            </a:r>
          </a:p>
        </p:txBody>
      </p:sp>
      <p:pic>
        <p:nvPicPr>
          <p:cNvPr id="6" name="Picture 5" descr="A black and white logo&#10;&#10;AI-generated content may be incorrect.">
            <a:extLst>
              <a:ext uri="{FF2B5EF4-FFF2-40B4-BE49-F238E27FC236}">
                <a16:creationId xmlns:a16="http://schemas.microsoft.com/office/drawing/2014/main" id="{D206B0B9-37D4-1F36-4BB3-94D4C51BF6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92847" y="4626864"/>
            <a:ext cx="1396448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251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vider Slide" preserve="1" userDrawn="1">
  <p:cSld name="Ending Slid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3"/>
          <p:cNvSpPr/>
          <p:nvPr/>
        </p:nvSpPr>
        <p:spPr>
          <a:xfrm>
            <a:off x="0" y="0"/>
            <a:ext cx="9144000" cy="51435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Gill Sans"/>
            </a:endParaRPr>
          </a:p>
        </p:txBody>
      </p:sp>
      <p:pic>
        <p:nvPicPr>
          <p:cNvPr id="5" name="Picture 4" descr="Blue lines in a dark background&#10;&#10;Description automatically generated">
            <a:extLst>
              <a:ext uri="{FF2B5EF4-FFF2-40B4-BE49-F238E27FC236}">
                <a16:creationId xmlns:a16="http://schemas.microsoft.com/office/drawing/2014/main" id="{7DF31894-1915-6AB7-1442-586C430CC1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27" name="Google Shape;27;p23"/>
          <p:cNvSpPr txBox="1">
            <a:spLocks noGrp="1"/>
          </p:cNvSpPr>
          <p:nvPr>
            <p:ph type="ctrTitle" hasCustomPrompt="1"/>
          </p:nvPr>
        </p:nvSpPr>
        <p:spPr>
          <a:xfrm>
            <a:off x="660565" y="673076"/>
            <a:ext cx="7397039" cy="1147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 sz="3200" b="0" i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End Slide Information</a:t>
            </a:r>
            <a:br>
              <a:rPr lang="en-US" dirty="0"/>
            </a:br>
            <a:r>
              <a:rPr lang="en-US" dirty="0"/>
              <a:t>Questions, contact information</a:t>
            </a:r>
            <a:endParaRPr dirty="0"/>
          </a:p>
        </p:txBody>
      </p:sp>
      <p:pic>
        <p:nvPicPr>
          <p:cNvPr id="4" name="Picture 3" descr="A black and white logo&#10;&#10;AI-generated content may be incorrect.">
            <a:extLst>
              <a:ext uri="{FF2B5EF4-FFF2-40B4-BE49-F238E27FC236}">
                <a16:creationId xmlns:a16="http://schemas.microsoft.com/office/drawing/2014/main" id="{C385726B-C447-0991-25FD-2F2FFC476B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85019" y="2183129"/>
            <a:ext cx="2373962" cy="77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228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4A6DEEB9-45FA-E4FA-6D0F-9E9502494A47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687337" y="4631060"/>
            <a:ext cx="1398163" cy="457199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69" r:id="rId3"/>
    <p:sldLayoutId id="2147483670" r:id="rId4"/>
    <p:sldLayoutId id="2147483668" r:id="rId5"/>
    <p:sldLayoutId id="2147483667" r:id="rId6"/>
    <p:sldLayoutId id="2147483665" r:id="rId7"/>
    <p:sldLayoutId id="214748366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00" b="0" i="0" u="none" strike="noStrike" cap="none" baseline="0">
          <a:solidFill>
            <a:srgbClr val="000000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00" b="0" i="0" u="none" strike="noStrike" cap="none" dirty="0">
          <a:solidFill>
            <a:schemeClr val="accent6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  <a:sym typeface="Gill Sans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90.png"/><Relationship Id="rId9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45.png"/><Relationship Id="rId12" Type="http://schemas.openxmlformats.org/officeDocument/2006/relationships/image" Target="../media/image52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11" Type="http://schemas.openxmlformats.org/officeDocument/2006/relationships/image" Target="../media/image51.emf"/><Relationship Id="rId5" Type="http://schemas.openxmlformats.org/officeDocument/2006/relationships/image" Target="../media/image47.emf"/><Relationship Id="rId10" Type="http://schemas.openxmlformats.org/officeDocument/2006/relationships/image" Target="../media/image50.emf"/><Relationship Id="rId4" Type="http://schemas.openxmlformats.org/officeDocument/2006/relationships/image" Target="../media/image46.emf"/><Relationship Id="rId9" Type="http://schemas.openxmlformats.org/officeDocument/2006/relationships/image" Target="../media/image49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tionary.org/wiki/cat#/media/File:Cat03.jpg" TargetMode="External"/><Relationship Id="rId5" Type="http://schemas.openxmlformats.org/officeDocument/2006/relationships/image" Target="../media/image470.pn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5" Type="http://schemas.openxmlformats.org/officeDocument/2006/relationships/image" Target="../media/image520.png"/><Relationship Id="rId4" Type="http://schemas.openxmlformats.org/officeDocument/2006/relationships/image" Target="../media/image51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customXml" Target="../ink/ink5.xml"/><Relationship Id="rId5" Type="http://schemas.openxmlformats.org/officeDocument/2006/relationships/image" Target="../media/image61.png"/><Relationship Id="rId10" Type="http://schemas.openxmlformats.org/officeDocument/2006/relationships/image" Target="../media/image109.png"/><Relationship Id="rId4" Type="http://schemas.openxmlformats.org/officeDocument/2006/relationships/customXml" Target="../ink/ink2.xml"/><Relationship Id="rId9" Type="http://schemas.openxmlformats.org/officeDocument/2006/relationships/customXml" Target="../ink/ink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6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D4A424-EDFA-CDDB-B742-7A3ECCFE58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Explainable AI via Semantic Information Pursuit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1BA725E-B3D1-ACDB-158E-AC2D4A3293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René Vidal</a:t>
            </a:r>
          </a:p>
          <a:p>
            <a:r>
              <a:rPr lang="en-US" dirty="0" err="1"/>
              <a:t>Rachleff</a:t>
            </a:r>
            <a:r>
              <a:rPr lang="en-US" dirty="0"/>
              <a:t> and PIK University Professor</a:t>
            </a:r>
          </a:p>
          <a:p>
            <a:r>
              <a:rPr lang="en-US" dirty="0"/>
              <a:t>Director of the Center for Innovation in Data Engineering and Science (IDEAS)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062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A96F4-631F-FEDC-CC40-AE324D81EB51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800"/>
              <a:t>Are Concept Bottleneck Models Enough?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22C939-07C3-640F-8216-07CE63EF2D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0464" y="2518545"/>
            <a:ext cx="8229600" cy="208088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Limited expressivity</a:t>
            </a:r>
            <a:r>
              <a:rPr lang="en-US" dirty="0"/>
              <a:t>: linear classification layer limits expressivity of CBMs when “concept answers → class prediction” map is non-linear.</a:t>
            </a:r>
          </a:p>
          <a:p>
            <a:r>
              <a:rPr lang="en-US" dirty="0">
                <a:solidFill>
                  <a:srgbClr val="C00000"/>
                </a:solidFill>
              </a:rPr>
              <a:t>Limited interpretability</a:t>
            </a:r>
            <a:r>
              <a:rPr lang="en-US" dirty="0"/>
              <a:t>: explanations in terms of coefficients of linear weights not always desirable to end-users, especially non-AI experts.</a:t>
            </a:r>
          </a:p>
          <a:p>
            <a:r>
              <a:rPr lang="en-US" dirty="0">
                <a:solidFill>
                  <a:srgbClr val="C00000"/>
                </a:solidFill>
              </a:rPr>
              <a:t>Limited flexibility</a:t>
            </a:r>
            <a:r>
              <a:rPr lang="en-US" dirty="0"/>
              <a:t>: same explanations for all inputs in the same class.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DF6A8CA-CDF9-F1F6-DE7C-784FFD14724C}"/>
              </a:ext>
            </a:extLst>
          </p:cNvPr>
          <p:cNvGrpSpPr/>
          <p:nvPr/>
        </p:nvGrpSpPr>
        <p:grpSpPr>
          <a:xfrm>
            <a:off x="707393" y="975584"/>
            <a:ext cx="7770806" cy="1459244"/>
            <a:chOff x="463729" y="1604140"/>
            <a:chExt cx="9674383" cy="206859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E90AA12-EF35-8A08-3EC1-FF09A28100F9}"/>
                </a:ext>
              </a:extLst>
            </p:cNvPr>
            <p:cNvGrpSpPr/>
            <p:nvPr/>
          </p:nvGrpSpPr>
          <p:grpSpPr>
            <a:xfrm>
              <a:off x="463729" y="1604140"/>
              <a:ext cx="9674383" cy="2068597"/>
              <a:chOff x="463729" y="1629888"/>
              <a:chExt cx="9674383" cy="2068597"/>
            </a:xfrm>
          </p:grpSpPr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07062EAD-1FBE-2E76-BBFC-E9B32149CF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729" y="1629888"/>
                <a:ext cx="1579616" cy="15796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9A03896B-BF74-A106-E1B1-5DEFED765B93}"/>
                  </a:ext>
                </a:extLst>
              </p:cNvPr>
              <p:cNvCxnSpPr/>
              <p:nvPr/>
            </p:nvCxnSpPr>
            <p:spPr>
              <a:xfrm>
                <a:off x="2209125" y="2439092"/>
                <a:ext cx="420786" cy="0"/>
              </a:xfrm>
              <a:prstGeom prst="straightConnector1">
                <a:avLst/>
              </a:prstGeom>
              <a:ln w="28575">
                <a:solidFill>
                  <a:srgbClr val="0048A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F65E82-4B0C-3F84-BE5B-A8DDADB1FC68}"/>
                  </a:ext>
                </a:extLst>
              </p:cNvPr>
              <p:cNvSpPr txBox="1"/>
              <p:nvPr/>
            </p:nvSpPr>
            <p:spPr>
              <a:xfrm>
                <a:off x="880938" y="3228492"/>
                <a:ext cx="686915" cy="361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964"/>
                  </a:spcBef>
                  <a:spcAft>
                    <a:spcPts val="161"/>
                  </a:spcAft>
                </a:pPr>
                <a:r>
                  <a:rPr lang="en-US" sz="1285"/>
                  <a:t>Input</a:t>
                </a:r>
              </a:p>
            </p:txBody>
          </p:sp>
          <p:sp>
            <p:nvSpPr>
              <p:cNvPr id="10" name="Trapezoid 9">
                <a:extLst>
                  <a:ext uri="{FF2B5EF4-FFF2-40B4-BE49-F238E27FC236}">
                    <a16:creationId xmlns:a16="http://schemas.microsoft.com/office/drawing/2014/main" id="{A3501F7A-7909-0F26-7BCD-BEF166E81F1D}"/>
                  </a:ext>
                </a:extLst>
              </p:cNvPr>
              <p:cNvSpPr/>
              <p:nvPr/>
            </p:nvSpPr>
            <p:spPr>
              <a:xfrm rot="5400000">
                <a:off x="2830134" y="1782395"/>
                <a:ext cx="1205713" cy="1274602"/>
              </a:xfrm>
              <a:prstGeom prst="trapezoid">
                <a:avLst/>
              </a:prstGeom>
              <a:solidFill>
                <a:srgbClr val="D7DF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399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E5807F-0176-15D4-0BF4-0B604CE9975C}"/>
                  </a:ext>
                </a:extLst>
              </p:cNvPr>
              <p:cNvSpPr txBox="1"/>
              <p:nvPr/>
            </p:nvSpPr>
            <p:spPr>
              <a:xfrm>
                <a:off x="2791537" y="2045203"/>
                <a:ext cx="1181437" cy="607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964"/>
                  </a:spcBef>
                  <a:spcAft>
                    <a:spcPts val="161"/>
                  </a:spcAft>
                </a:pPr>
                <a:r>
                  <a:rPr lang="en-US" sz="1285"/>
                  <a:t>Deep Network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E7CA5129-158B-DC67-E343-958602085339}"/>
                  </a:ext>
                </a:extLst>
              </p:cNvPr>
              <p:cNvCxnSpPr/>
              <p:nvPr/>
            </p:nvCxnSpPr>
            <p:spPr>
              <a:xfrm>
                <a:off x="4178970" y="2439091"/>
                <a:ext cx="420786" cy="0"/>
              </a:xfrm>
              <a:prstGeom prst="straightConnector1">
                <a:avLst/>
              </a:prstGeom>
              <a:ln w="28575">
                <a:solidFill>
                  <a:srgbClr val="0048A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1BC6580-3C1A-3DB8-03A8-7CF9469A8457}"/>
                  </a:ext>
                </a:extLst>
              </p:cNvPr>
              <p:cNvSpPr txBox="1"/>
              <p:nvPr/>
            </p:nvSpPr>
            <p:spPr>
              <a:xfrm>
                <a:off x="2956118" y="3091159"/>
                <a:ext cx="1091874" cy="607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964"/>
                  </a:spcBef>
                  <a:spcAft>
                    <a:spcPts val="161"/>
                  </a:spcAft>
                </a:pPr>
                <a:r>
                  <a:rPr lang="en-US" sz="1285"/>
                  <a:t>Concept Predictor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698D3953-F94E-C941-5D48-36A749EE5937}"/>
                  </a:ext>
                </a:extLst>
              </p:cNvPr>
              <p:cNvCxnSpPr/>
              <p:nvPr/>
            </p:nvCxnSpPr>
            <p:spPr>
              <a:xfrm>
                <a:off x="6776619" y="2439091"/>
                <a:ext cx="420786" cy="0"/>
              </a:xfrm>
              <a:prstGeom prst="straightConnector1">
                <a:avLst/>
              </a:prstGeom>
              <a:ln w="28575">
                <a:solidFill>
                  <a:srgbClr val="0048A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rapezoid 14">
                <a:extLst>
                  <a:ext uri="{FF2B5EF4-FFF2-40B4-BE49-F238E27FC236}">
                    <a16:creationId xmlns:a16="http://schemas.microsoft.com/office/drawing/2014/main" id="{556032D4-2529-16DD-02C2-F6973F98D8F8}"/>
                  </a:ext>
                </a:extLst>
              </p:cNvPr>
              <p:cNvSpPr/>
              <p:nvPr/>
            </p:nvSpPr>
            <p:spPr>
              <a:xfrm rot="5400000">
                <a:off x="7343354" y="1801405"/>
                <a:ext cx="1205713" cy="1274602"/>
              </a:xfrm>
              <a:prstGeom prst="trapezoid">
                <a:avLst/>
              </a:prstGeom>
              <a:solidFill>
                <a:srgbClr val="D7DF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399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A160F49-1638-1E8E-3C9B-DFEE341DF726}"/>
                  </a:ext>
                </a:extLst>
              </p:cNvPr>
              <p:cNvSpPr txBox="1"/>
              <p:nvPr/>
            </p:nvSpPr>
            <p:spPr>
              <a:xfrm>
                <a:off x="7355491" y="2110426"/>
                <a:ext cx="1181437" cy="607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964"/>
                  </a:spcBef>
                  <a:spcAft>
                    <a:spcPts val="161"/>
                  </a:spcAft>
                </a:pPr>
                <a:r>
                  <a:rPr lang="en-US" sz="1285"/>
                  <a:t>Linear Network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93A1C42-BC55-1C03-26E9-F61C9C4FF891}"/>
                  </a:ext>
                </a:extLst>
              </p:cNvPr>
              <p:cNvSpPr txBox="1"/>
              <p:nvPr/>
            </p:nvSpPr>
            <p:spPr>
              <a:xfrm>
                <a:off x="7445054" y="3218682"/>
                <a:ext cx="1091874" cy="361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964"/>
                  </a:spcBef>
                  <a:spcAft>
                    <a:spcPts val="161"/>
                  </a:spcAft>
                </a:pPr>
                <a:r>
                  <a:rPr lang="en-US" sz="1285"/>
                  <a:t>Classifier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FC19246B-9DA2-5C9E-C5F2-6D71FC347285}"/>
                  </a:ext>
                </a:extLst>
              </p:cNvPr>
              <p:cNvCxnSpPr/>
              <p:nvPr/>
            </p:nvCxnSpPr>
            <p:spPr>
              <a:xfrm>
                <a:off x="8735786" y="2438706"/>
                <a:ext cx="420786" cy="0"/>
              </a:xfrm>
              <a:prstGeom prst="straightConnector1">
                <a:avLst/>
              </a:prstGeom>
              <a:ln w="28575">
                <a:solidFill>
                  <a:srgbClr val="0048A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B7DB066-C0CF-836C-F859-5B11A60D791B}"/>
                  </a:ext>
                </a:extLst>
              </p:cNvPr>
              <p:cNvSpPr txBox="1"/>
              <p:nvPr/>
            </p:nvSpPr>
            <p:spPr>
              <a:xfrm>
                <a:off x="9156572" y="2269429"/>
                <a:ext cx="742794" cy="3611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964"/>
                  </a:spcBef>
                  <a:spcAft>
                    <a:spcPts val="161"/>
                  </a:spcAft>
                </a:pPr>
                <a:r>
                  <a:rPr lang="en-US" sz="1285" i="1"/>
                  <a:t>Bison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3317C4-B57B-F3DE-E735-2BAA2BD6A42D}"/>
                  </a:ext>
                </a:extLst>
              </p:cNvPr>
              <p:cNvSpPr txBox="1"/>
              <p:nvPr/>
            </p:nvSpPr>
            <p:spPr>
              <a:xfrm>
                <a:off x="8917825" y="3228834"/>
                <a:ext cx="1220287" cy="361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964"/>
                  </a:spcBef>
                  <a:spcAft>
                    <a:spcPts val="161"/>
                  </a:spcAft>
                </a:pPr>
                <a:r>
                  <a:rPr lang="en-US" sz="1285"/>
                  <a:t>Prediction</a:t>
                </a:r>
              </a:p>
            </p:txBody>
          </p:sp>
        </p:grpSp>
        <p:sp>
          <p:nvSpPr>
            <p:cNvPr id="6" name="Snip Diagonal Corner Rectangle 5">
              <a:extLst>
                <a:ext uri="{FF2B5EF4-FFF2-40B4-BE49-F238E27FC236}">
                  <a16:creationId xmlns:a16="http://schemas.microsoft.com/office/drawing/2014/main" id="{A3478C6D-B60C-98AC-3533-CB8BE1EED2E6}"/>
                </a:ext>
              </a:extLst>
            </p:cNvPr>
            <p:cNvSpPr/>
            <p:nvPr/>
          </p:nvSpPr>
          <p:spPr>
            <a:xfrm>
              <a:off x="4692560" y="1612914"/>
              <a:ext cx="1966907" cy="1810750"/>
            </a:xfrm>
            <a:prstGeom prst="snip2Diag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734518">
                <a:buClrTx/>
                <a:defRPr/>
              </a:pPr>
              <a:r>
                <a:rPr lang="en-US" sz="1124" kern="1200">
                  <a:solidFill>
                    <a:srgbClr val="316857"/>
                  </a:solidFill>
                  <a:latin typeface="Arial" panose="020B0604020202020204"/>
                </a:rPr>
                <a:t>Has Horns? </a:t>
              </a:r>
              <a:r>
                <a:rPr lang="en-US" sz="1124" kern="1200">
                  <a:solidFill>
                    <a:srgbClr val="75BDA7">
                      <a:lumMod val="50000"/>
                    </a:srgbClr>
                  </a:solidFill>
                  <a:latin typeface="Arial" panose="020B0604020202020204"/>
                </a:rPr>
                <a:t>Yes</a:t>
              </a:r>
            </a:p>
            <a:p>
              <a:pPr algn="ctr" defTabSz="734518">
                <a:buClrTx/>
                <a:defRPr/>
              </a:pPr>
              <a:r>
                <a:rPr lang="en-US" sz="1124" kern="1200">
                  <a:solidFill>
                    <a:srgbClr val="75BDA7">
                      <a:lumMod val="50000"/>
                    </a:srgbClr>
                  </a:solidFill>
                  <a:latin typeface="Arial" panose="020B0604020202020204"/>
                </a:rPr>
                <a:t>Has Fur? Yes</a:t>
              </a:r>
            </a:p>
            <a:p>
              <a:pPr algn="ctr" defTabSz="734518">
                <a:buClrTx/>
                <a:defRPr/>
              </a:pPr>
              <a:r>
                <a:rPr lang="en-US" sz="1124" kern="1200">
                  <a:solidFill>
                    <a:srgbClr val="C00000"/>
                  </a:solidFill>
                  <a:latin typeface="Arial" panose="020B0604020202020204"/>
                </a:rPr>
                <a:t>Has Wings? No</a:t>
              </a:r>
            </a:p>
            <a:p>
              <a:pPr algn="ctr" defTabSz="734518">
                <a:buClrTx/>
                <a:defRPr/>
              </a:pPr>
              <a:r>
                <a:rPr lang="en-US" sz="1124" kern="1200">
                  <a:solidFill>
                    <a:srgbClr val="75BDA7">
                      <a:lumMod val="50000"/>
                    </a:srgbClr>
                  </a:solidFill>
                  <a:latin typeface="Arial" panose="020B0604020202020204"/>
                </a:rPr>
                <a:t>Is Four-legged? Yes</a:t>
              </a:r>
            </a:p>
            <a:p>
              <a:pPr algn="ctr" defTabSz="734518">
                <a:buClrTx/>
                <a:defRPr/>
              </a:pPr>
              <a:r>
                <a:rPr lang="en-US" sz="1124" kern="1200">
                  <a:solidFill>
                    <a:srgbClr val="75BDA7">
                      <a:lumMod val="50000"/>
                    </a:srgbClr>
                  </a:solidFill>
                  <a:latin typeface="Arial" panose="020B0604020202020204"/>
                </a:rPr>
                <a:t>.</a:t>
              </a:r>
            </a:p>
            <a:p>
              <a:pPr algn="ctr" defTabSz="734518">
                <a:buClrTx/>
                <a:defRPr/>
              </a:pPr>
              <a:r>
                <a:rPr lang="en-US" sz="1124" kern="1200">
                  <a:solidFill>
                    <a:srgbClr val="75BDA7">
                      <a:lumMod val="50000"/>
                    </a:srgbClr>
                  </a:solidFill>
                  <a:latin typeface="Arial" panose="020B0604020202020204"/>
                </a:rPr>
                <a:t>.</a:t>
              </a:r>
            </a:p>
            <a:p>
              <a:pPr algn="ctr" defTabSz="734518">
                <a:buClrTx/>
                <a:defRPr/>
              </a:pPr>
              <a:r>
                <a:rPr lang="en-US" sz="1124" kern="1200">
                  <a:solidFill>
                    <a:srgbClr val="75BDA7">
                      <a:lumMod val="50000"/>
                    </a:srgbClr>
                  </a:solidFill>
                  <a:latin typeface="Arial" panose="020B0604020202020204"/>
                </a:rPr>
                <a:t>.</a:t>
              </a:r>
              <a:endParaRPr lang="en-US" sz="1124"/>
            </a:p>
          </p:txBody>
        </p:sp>
      </p:grpSp>
    </p:spTree>
    <p:extLst>
      <p:ext uri="{BB962C8B-B14F-4D97-AF65-F5344CB8AC3E}">
        <p14:creationId xmlns:p14="http://schemas.microsoft.com/office/powerpoint/2010/main" val="1210186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51BB5-3298-00DA-C653-829E7B4F7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Pursuit Framework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AC726-6300-7B12-E9F0-53CE04545A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Information Pursuit</a:t>
            </a:r>
            <a:r>
              <a:rPr lang="en-US" dirty="0"/>
              <a:t>: interpretable-by-design framework based on: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Selecting the 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smallest number of queries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that are 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sufficient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for prediction.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Making a prediction based only on the chain of query-answer pairs.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71D6EE-AB87-5D60-23F5-B2C18FA0C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085" y="2140064"/>
            <a:ext cx="5921830" cy="2743200"/>
          </a:xfrm>
          <a:prstGeom prst="rect">
            <a:avLst/>
          </a:prstGeom>
        </p:spPr>
      </p:pic>
      <p:sp>
        <p:nvSpPr>
          <p:cNvPr id="7" name="[1] Geman and Jedynak, An active testing model for tracking roads from satellite images, TPAMI, 1996.…">
            <a:extLst>
              <a:ext uri="{FF2B5EF4-FFF2-40B4-BE49-F238E27FC236}">
                <a16:creationId xmlns:a16="http://schemas.microsoft.com/office/drawing/2014/main" id="{885D1C17-E1BB-CA1A-B150-458B2A2B75E7}"/>
              </a:ext>
            </a:extLst>
          </p:cNvPr>
          <p:cNvSpPr txBox="1"/>
          <p:nvPr/>
        </p:nvSpPr>
        <p:spPr>
          <a:xfrm>
            <a:off x="1914" y="4935084"/>
            <a:ext cx="7680960" cy="185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30603" tIns="30603" rIns="30603" bIns="30603" anchor="b">
            <a:spAutoFit/>
          </a:bodyPr>
          <a:lstStyle/>
          <a:p>
            <a:pPr>
              <a:buClr>
                <a:srgbClr val="4349AA"/>
              </a:buClr>
              <a:defRPr sz="10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defRPr>
            </a:pPr>
            <a:r>
              <a:rPr lang="en-US" sz="804" dirty="0">
                <a:solidFill>
                  <a:srgbClr val="002060"/>
                </a:solidFill>
              </a:rPr>
              <a:t>[1]</a:t>
            </a:r>
            <a:r>
              <a:rPr lang="en-US" sz="804" dirty="0">
                <a:solidFill>
                  <a:srgbClr val="002060"/>
                </a:solidFill>
                <a:latin typeface="Arial" panose="020B0604020202020204" pitchFamily="34" charset="0"/>
              </a:rPr>
              <a:t> Chattopadhyay, Slocum, </a:t>
            </a:r>
            <a:r>
              <a:rPr lang="en-US" sz="804" dirty="0" err="1">
                <a:solidFill>
                  <a:srgbClr val="002060"/>
                </a:solidFill>
                <a:latin typeface="Arial" panose="020B0604020202020204" pitchFamily="34" charset="0"/>
              </a:rPr>
              <a:t>Haeffele</a:t>
            </a:r>
            <a:r>
              <a:rPr lang="en-US" sz="804" dirty="0">
                <a:solidFill>
                  <a:srgbClr val="002060"/>
                </a:solidFill>
                <a:latin typeface="Arial" panose="020B0604020202020204" pitchFamily="34" charset="0"/>
              </a:rPr>
              <a:t>, Vidal, </a:t>
            </a:r>
            <a:r>
              <a:rPr lang="en-US" sz="804" dirty="0" err="1">
                <a:solidFill>
                  <a:srgbClr val="002060"/>
                </a:solidFill>
                <a:latin typeface="Arial" panose="020B0604020202020204" pitchFamily="34" charset="0"/>
              </a:rPr>
              <a:t>Geman</a:t>
            </a:r>
            <a:r>
              <a:rPr lang="en-US" sz="804" dirty="0">
                <a:solidFill>
                  <a:srgbClr val="002060"/>
                </a:solidFill>
                <a:latin typeface="Arial" panose="020B0604020202020204" pitchFamily="34" charset="0"/>
              </a:rPr>
              <a:t>. Interpretable by design: Learning predictors by composing interpretable queries. </a:t>
            </a:r>
            <a:r>
              <a:rPr lang="en-US" sz="804" i="1" dirty="0">
                <a:solidFill>
                  <a:srgbClr val="002060"/>
                </a:solidFill>
                <a:latin typeface="Arial" panose="020B0604020202020204" pitchFamily="34" charset="0"/>
              </a:rPr>
              <a:t>TPAMI 2022.</a:t>
            </a:r>
            <a:endParaRPr lang="en-US" sz="804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243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9ECC2-2685-AB67-9A84-C58E93437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Ingredients Needed to Implement this Framework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0E991D-633C-B6F3-5223-A0C411ADD9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Q1: How do we define the set of queries?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Defined by 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 experts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[1].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Defined by 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 language models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[4].</a:t>
            </a:r>
          </a:p>
          <a:p>
            <a:r>
              <a:rPr lang="en-US" b="1" dirty="0"/>
              <a:t>Q2: Given an input and a query, how do we answer the query?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 classifiers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 data annotated with query answers by task experts [1].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domain-specific 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pre-trained large vision language models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[4].</a:t>
            </a:r>
          </a:p>
          <a:p>
            <a:r>
              <a:rPr lang="en-US" b="1" dirty="0"/>
              <a:t>Q3: How do we select queries that form the explanation?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Information Pursuit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Select 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smallest number of queries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that are sufficient for prediction using Generative IP [1], Variational IP [2], and OMP [3].</a:t>
            </a:r>
          </a:p>
        </p:txBody>
      </p:sp>
      <p:sp>
        <p:nvSpPr>
          <p:cNvPr id="4" name="[1] Donald Geman and Bruno Jedynak. An active testing model for tracking roads in satellite images. IEEE Transactions on Pattern Analysis and Machine Intelligence, 18(1):1–14, 1996.">
            <a:extLst>
              <a:ext uri="{FF2B5EF4-FFF2-40B4-BE49-F238E27FC236}">
                <a16:creationId xmlns:a16="http://schemas.microsoft.com/office/drawing/2014/main" id="{74A7EE2C-42B7-5D8E-C7C7-4AFE6C535497}"/>
              </a:ext>
            </a:extLst>
          </p:cNvPr>
          <p:cNvSpPr txBox="1"/>
          <p:nvPr/>
        </p:nvSpPr>
        <p:spPr>
          <a:xfrm>
            <a:off x="-1" y="4480560"/>
            <a:ext cx="7680960" cy="640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30603" tIns="30603" rIns="30603" bIns="30603" anchor="b">
            <a:spAutoFit/>
          </a:bodyPr>
          <a:lstStyle>
            <a:lvl1pPr>
              <a:buClr>
                <a:srgbClr val="4349AA"/>
              </a:buClr>
              <a:defRPr sz="10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defRPr>
            </a:lvl1pPr>
          </a:lstStyle>
          <a:p>
            <a:r>
              <a:rPr lang="en-US" sz="804" dirty="0">
                <a:solidFill>
                  <a:schemeClr val="tx1"/>
                </a:solidFill>
              </a:rPr>
              <a:t>[1]</a:t>
            </a:r>
            <a:r>
              <a:rPr lang="en-US" sz="804" dirty="0">
                <a:solidFill>
                  <a:schemeClr val="tx1"/>
                </a:solidFill>
                <a:latin typeface="Arial" panose="020B0604020202020204" pitchFamily="34" charset="0"/>
              </a:rPr>
              <a:t> Chattopadhyay, Slocum, </a:t>
            </a:r>
            <a:r>
              <a:rPr lang="en-US" sz="804" dirty="0" err="1">
                <a:solidFill>
                  <a:schemeClr val="tx1"/>
                </a:solidFill>
                <a:latin typeface="Arial" panose="020B0604020202020204" pitchFamily="34" charset="0"/>
              </a:rPr>
              <a:t>Haeffele</a:t>
            </a:r>
            <a:r>
              <a:rPr lang="en-US" sz="804" dirty="0">
                <a:solidFill>
                  <a:schemeClr val="tx1"/>
                </a:solidFill>
                <a:latin typeface="Arial" panose="020B0604020202020204" pitchFamily="34" charset="0"/>
              </a:rPr>
              <a:t>, Vidal, </a:t>
            </a:r>
            <a:r>
              <a:rPr lang="en-US" sz="804" dirty="0" err="1">
                <a:solidFill>
                  <a:schemeClr val="tx1"/>
                </a:solidFill>
                <a:latin typeface="Arial" panose="020B0604020202020204" pitchFamily="34" charset="0"/>
              </a:rPr>
              <a:t>Geman</a:t>
            </a:r>
            <a:r>
              <a:rPr lang="en-US" sz="804" dirty="0">
                <a:solidFill>
                  <a:schemeClr val="tx1"/>
                </a:solidFill>
                <a:latin typeface="Arial" panose="020B0604020202020204" pitchFamily="34" charset="0"/>
              </a:rPr>
              <a:t>. Interpretable by design: Learning predictors by composing interpretable queries. TPAMI 2022.</a:t>
            </a:r>
            <a:br>
              <a:rPr lang="en-US" sz="804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sz="804" dirty="0">
                <a:solidFill>
                  <a:schemeClr val="tx1"/>
                </a:solidFill>
                <a:latin typeface="Arial" panose="020B0604020202020204" pitchFamily="34" charset="0"/>
              </a:rPr>
              <a:t>[2] Chattopadhyay, Chan, </a:t>
            </a:r>
            <a:r>
              <a:rPr lang="en-US" sz="804" dirty="0" err="1">
                <a:solidFill>
                  <a:schemeClr val="tx1"/>
                </a:solidFill>
                <a:latin typeface="Arial" panose="020B0604020202020204" pitchFamily="34" charset="0"/>
              </a:rPr>
              <a:t>Haeffele</a:t>
            </a:r>
            <a:r>
              <a:rPr lang="en-US" sz="804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en-US" sz="804" dirty="0" err="1">
                <a:solidFill>
                  <a:schemeClr val="tx1"/>
                </a:solidFill>
                <a:latin typeface="Arial" panose="020B0604020202020204" pitchFamily="34" charset="0"/>
              </a:rPr>
              <a:t>Geman</a:t>
            </a:r>
            <a:r>
              <a:rPr lang="en-US" sz="804" dirty="0">
                <a:solidFill>
                  <a:schemeClr val="tx1"/>
                </a:solidFill>
                <a:latin typeface="Arial" panose="020B0604020202020204" pitchFamily="34" charset="0"/>
              </a:rPr>
              <a:t>, Vidal. Variational Information Pursuit for Interpretable Predictions, ICLR 2023.</a:t>
            </a:r>
          </a:p>
          <a:p>
            <a:r>
              <a:rPr lang="en-US" sz="804" dirty="0">
                <a:solidFill>
                  <a:schemeClr val="tx1"/>
                </a:solidFill>
                <a:latin typeface="Arial" panose="020B0604020202020204" pitchFamily="34" charset="0"/>
              </a:rPr>
              <a:t>[3] Chattopadhyay, Pilgrim, Vidal. Information Maximization Perspective of Orthogonal Matching Pursuit with Applications to Explainable AI. </a:t>
            </a:r>
            <a:r>
              <a:rPr lang="en-US" sz="804" dirty="0" err="1">
                <a:solidFill>
                  <a:schemeClr val="tx1"/>
                </a:solidFill>
                <a:latin typeface="Arial" panose="020B0604020202020204" pitchFamily="34" charset="0"/>
              </a:rPr>
              <a:t>NeurIPS</a:t>
            </a:r>
            <a:r>
              <a:rPr lang="en-US" sz="804" dirty="0">
                <a:solidFill>
                  <a:schemeClr val="tx1"/>
                </a:solidFill>
                <a:latin typeface="Arial" panose="020B0604020202020204" pitchFamily="34" charset="0"/>
              </a:rPr>
              <a:t> 2023.</a:t>
            </a:r>
          </a:p>
          <a:p>
            <a:r>
              <a:rPr lang="en-US" sz="804" dirty="0">
                <a:solidFill>
                  <a:schemeClr val="tx1"/>
                </a:solidFill>
                <a:latin typeface="Arial" panose="020B0604020202020204" pitchFamily="34" charset="0"/>
              </a:rPr>
              <a:t>[4] Chattopadhyay, Chan, Vidal. Bootstrapping Variational Information Pursuit with Foundation Models for Interpretable Image Classification. ICLR 2024.</a:t>
            </a:r>
          </a:p>
          <a:p>
            <a:r>
              <a:rPr lang="en-US" sz="804" dirty="0">
                <a:solidFill>
                  <a:schemeClr val="tx1"/>
                </a:solidFill>
                <a:latin typeface="Arial" panose="020B0604020202020204" pitchFamily="34" charset="0"/>
              </a:rPr>
              <a:t>[5] Chattopadhyay, </a:t>
            </a:r>
            <a:r>
              <a:rPr lang="en-US" sz="804" dirty="0" err="1">
                <a:solidFill>
                  <a:schemeClr val="tx1"/>
                </a:solidFill>
                <a:latin typeface="Arial" panose="020B0604020202020204" pitchFamily="34" charset="0"/>
              </a:rPr>
              <a:t>Haeffele</a:t>
            </a:r>
            <a:r>
              <a:rPr lang="en-US" sz="804" dirty="0">
                <a:solidFill>
                  <a:schemeClr val="tx1"/>
                </a:solidFill>
                <a:latin typeface="Arial" panose="020B0604020202020204" pitchFamily="34" charset="0"/>
              </a:rPr>
              <a:t>, Vidal, </a:t>
            </a:r>
            <a:r>
              <a:rPr lang="en-US" sz="804" dirty="0" err="1">
                <a:solidFill>
                  <a:schemeClr val="tx1"/>
                </a:solidFill>
                <a:latin typeface="Arial" panose="020B0604020202020204" pitchFamily="34" charset="0"/>
              </a:rPr>
              <a:t>Geman</a:t>
            </a:r>
            <a:r>
              <a:rPr lang="en-US" sz="804" dirty="0">
                <a:solidFill>
                  <a:schemeClr val="tx1"/>
                </a:solidFill>
                <a:latin typeface="Arial" panose="020B0604020202020204" pitchFamily="34" charset="0"/>
              </a:rPr>
              <a:t>. Performance Bounds for Active Binary Testing with Information Maximization. ICML 2024.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462F9F-F37D-BD6D-7714-B8970ADA3383}"/>
              </a:ext>
            </a:extLst>
          </p:cNvPr>
          <p:cNvSpPr/>
          <p:nvPr/>
        </p:nvSpPr>
        <p:spPr>
          <a:xfrm>
            <a:off x="731520" y="1467012"/>
            <a:ext cx="7774506" cy="731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AFEAD0-F5D1-33DA-E0DC-D1B8AEB06CDF}"/>
              </a:ext>
            </a:extLst>
          </p:cNvPr>
          <p:cNvSpPr/>
          <p:nvPr/>
        </p:nvSpPr>
        <p:spPr>
          <a:xfrm>
            <a:off x="731520" y="2596095"/>
            <a:ext cx="7774506" cy="783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BC5B8-3CF4-B427-CDD1-E0B17AC4EC4E}"/>
              </a:ext>
            </a:extLst>
          </p:cNvPr>
          <p:cNvSpPr/>
          <p:nvPr/>
        </p:nvSpPr>
        <p:spPr>
          <a:xfrm>
            <a:off x="731520" y="3753012"/>
            <a:ext cx="7774506" cy="731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</p:spTree>
    <p:extLst>
      <p:ext uri="{BB962C8B-B14F-4D97-AF65-F5344CB8AC3E}">
        <p14:creationId xmlns:p14="http://schemas.microsoft.com/office/powerpoint/2010/main" val="337570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81DF5-A09E-DFC1-000F-1BF55A433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A8CB4-A1A9-7129-B3B1-F2D8CA54F8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  <a:ea typeface="Verdana"/>
                <a:sym typeface="Verdana"/>
              </a:rPr>
              <a:t>Q1: How to define the set of queries?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3BBE92-58A5-5E58-1F7C-13A1E14A7C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094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9ECC2-2685-AB67-9A84-C58E93437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Q1: How do we Define the Set of Queries?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0E991D-633C-B6F3-5223-A0C411ADD9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Defined by </a:t>
            </a:r>
            <a:r>
              <a:rPr lang="en-US" dirty="0">
                <a:solidFill>
                  <a:srgbClr val="C00000"/>
                </a:solidFill>
              </a:rPr>
              <a:t>domain experts </a:t>
            </a:r>
            <a:r>
              <a:rPr lang="en-US" dirty="0"/>
              <a:t>[1,2]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Assume queries have similar 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semantic resolution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CUB dataset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200+ bird classes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300+ bird attributes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SymCAT-200 dataset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200 disease diagnosis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326 patient symptoms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Challenge</a:t>
            </a:r>
          </a:p>
          <a:p>
            <a:pPr lvl="2"/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Annotating queries is very costly</a:t>
            </a:r>
          </a:p>
        </p:txBody>
      </p:sp>
      <p:sp>
        <p:nvSpPr>
          <p:cNvPr id="4" name="[1] Donald Geman and Bruno Jedynak. An active testing model for tracking roads in satellite images. IEEE Transactions on Pattern Analysis and Machine Intelligence, 18(1):1–14, 1996.">
            <a:extLst>
              <a:ext uri="{FF2B5EF4-FFF2-40B4-BE49-F238E27FC236}">
                <a16:creationId xmlns:a16="http://schemas.microsoft.com/office/drawing/2014/main" id="{74A7EE2C-42B7-5D8E-C7C7-4AFE6C535497}"/>
              </a:ext>
            </a:extLst>
          </p:cNvPr>
          <p:cNvSpPr txBox="1"/>
          <p:nvPr/>
        </p:nvSpPr>
        <p:spPr>
          <a:xfrm>
            <a:off x="-1" y="4563829"/>
            <a:ext cx="7680960" cy="556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30603" tIns="30603" rIns="30603" bIns="30603" anchor="b">
            <a:spAutoFit/>
          </a:bodyPr>
          <a:lstStyle>
            <a:lvl1pPr>
              <a:buClr>
                <a:srgbClr val="4349AA"/>
              </a:buClr>
              <a:defRPr sz="10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defRPr>
            </a:lvl1pPr>
          </a:lstStyle>
          <a:p>
            <a:r>
              <a:rPr lang="en-US" sz="804" dirty="0">
                <a:solidFill>
                  <a:schemeClr val="tx1"/>
                </a:solidFill>
              </a:rPr>
              <a:t>[1] Koh, P. W., Nguyen, T., Tang, Y. S., </a:t>
            </a:r>
            <a:r>
              <a:rPr lang="en-US" sz="804" dirty="0" err="1">
                <a:solidFill>
                  <a:schemeClr val="tx1"/>
                </a:solidFill>
              </a:rPr>
              <a:t>Mussmann</a:t>
            </a:r>
            <a:r>
              <a:rPr lang="en-US" sz="804" dirty="0">
                <a:solidFill>
                  <a:schemeClr val="tx1"/>
                </a:solidFill>
              </a:rPr>
              <a:t>, S., Pierson, E., Kim, B., &amp; Liang, P. Concept bottleneck models. ICML, 2020.</a:t>
            </a:r>
          </a:p>
          <a:p>
            <a:r>
              <a:rPr lang="en-US" sz="804" dirty="0">
                <a:solidFill>
                  <a:schemeClr val="tx1"/>
                </a:solidFill>
              </a:rPr>
              <a:t>[2]</a:t>
            </a:r>
            <a:r>
              <a:rPr lang="en-US" sz="804" dirty="0">
                <a:solidFill>
                  <a:schemeClr val="tx1"/>
                </a:solidFill>
                <a:latin typeface="Arial" panose="020B0604020202020204" pitchFamily="34" charset="0"/>
              </a:rPr>
              <a:t> Chattopadhyay, Slocum, </a:t>
            </a:r>
            <a:r>
              <a:rPr lang="en-US" sz="804" dirty="0" err="1">
                <a:solidFill>
                  <a:schemeClr val="tx1"/>
                </a:solidFill>
                <a:latin typeface="Arial" panose="020B0604020202020204" pitchFamily="34" charset="0"/>
              </a:rPr>
              <a:t>Haeffele</a:t>
            </a:r>
            <a:r>
              <a:rPr lang="en-US" sz="804" dirty="0">
                <a:solidFill>
                  <a:schemeClr val="tx1"/>
                </a:solidFill>
                <a:latin typeface="Arial" panose="020B0604020202020204" pitchFamily="34" charset="0"/>
              </a:rPr>
              <a:t>, Vidal, </a:t>
            </a:r>
            <a:r>
              <a:rPr lang="en-US" sz="804" dirty="0" err="1">
                <a:solidFill>
                  <a:schemeClr val="tx1"/>
                </a:solidFill>
                <a:latin typeface="Arial" panose="020B0604020202020204" pitchFamily="34" charset="0"/>
              </a:rPr>
              <a:t>Geman</a:t>
            </a:r>
            <a:r>
              <a:rPr lang="en-US" sz="804" dirty="0">
                <a:solidFill>
                  <a:schemeClr val="tx1"/>
                </a:solidFill>
                <a:latin typeface="Arial" panose="020B0604020202020204" pitchFamily="34" charset="0"/>
              </a:rPr>
              <a:t>. Interpretable by design: Learning predictors by composing interpretable queries. TPAMI 2022.</a:t>
            </a:r>
          </a:p>
          <a:p>
            <a:r>
              <a:rPr lang="en-US" sz="804" dirty="0">
                <a:solidFill>
                  <a:schemeClr val="tx1"/>
                </a:solidFill>
                <a:latin typeface="Arial" panose="020B0604020202020204" pitchFamily="34" charset="0"/>
              </a:rPr>
              <a:t>[3] </a:t>
            </a:r>
            <a:r>
              <a:rPr lang="en-US" sz="804" dirty="0" err="1">
                <a:solidFill>
                  <a:schemeClr val="tx1"/>
                </a:solidFill>
                <a:latin typeface="Arial" panose="020B0604020202020204" pitchFamily="34" charset="0"/>
              </a:rPr>
              <a:t>Oikarinen</a:t>
            </a:r>
            <a:r>
              <a:rPr lang="en-US" sz="804" dirty="0">
                <a:solidFill>
                  <a:schemeClr val="tx1"/>
                </a:solidFill>
                <a:latin typeface="Arial" panose="020B0604020202020204" pitchFamily="34" charset="0"/>
              </a:rPr>
              <a:t>, T., Das, S., Nguyen, L. M., &amp; Weng, T. W. (2023). Label-free concept bottleneck models. ICLR 2023</a:t>
            </a:r>
            <a:br>
              <a:rPr lang="en-US" sz="804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sz="804" dirty="0">
                <a:solidFill>
                  <a:schemeClr val="tx1"/>
                </a:solidFill>
                <a:latin typeface="Arial" panose="020B0604020202020204" pitchFamily="34" charset="0"/>
              </a:rPr>
              <a:t>[4] Chattopadhyay, Chan, Vidal. Bootstrapping Variational Information Pursuit with Foundation Models for Interpretable Image Classification. ICLR 2024.</a:t>
            </a:r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79D6F3B5-70B7-B9E6-C0E7-789B68DC7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509" y="2506133"/>
            <a:ext cx="1764255" cy="18288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ask: bird classification…">
            <a:extLst>
              <a:ext uri="{FF2B5EF4-FFF2-40B4-BE49-F238E27FC236}">
                <a16:creationId xmlns:a16="http://schemas.microsoft.com/office/drawing/2014/main" id="{11A572F5-3E4A-2FC4-0376-37ACA1DD66B8}"/>
              </a:ext>
            </a:extLst>
          </p:cNvPr>
          <p:cNvSpPr txBox="1"/>
          <p:nvPr/>
        </p:nvSpPr>
        <p:spPr>
          <a:xfrm>
            <a:off x="4414509" y="1957493"/>
            <a:ext cx="2081352" cy="513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0805" tIns="40805" rIns="40805" bIns="40805" anchor="ctr">
            <a:spAutoFit/>
          </a:bodyPr>
          <a:lstStyle/>
          <a:p>
            <a:pPr>
              <a:defRPr>
                <a:solidFill>
                  <a:srgbClr val="0048AA"/>
                </a:solidFill>
              </a:defRPr>
            </a:pPr>
            <a:r>
              <a:rPr sz="1399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Task</a:t>
            </a:r>
            <a:r>
              <a:rPr sz="1399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: bird classification</a:t>
            </a:r>
          </a:p>
          <a:p>
            <a:pPr>
              <a:defRPr>
                <a:solidFill>
                  <a:srgbClr val="0048AA"/>
                </a:solidFill>
              </a:defRPr>
            </a:pPr>
            <a:r>
              <a:rPr sz="1399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Queries</a:t>
            </a:r>
            <a:r>
              <a:rPr sz="1399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: parts, attributes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4C36E8-4CAF-B836-4EB1-029AC569DC1E}"/>
              </a:ext>
            </a:extLst>
          </p:cNvPr>
          <p:cNvSpPr txBox="1"/>
          <p:nvPr/>
        </p:nvSpPr>
        <p:spPr>
          <a:xfrm>
            <a:off x="4064026" y="1957493"/>
            <a:ext cx="434734" cy="290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964"/>
              </a:spcBef>
              <a:spcAft>
                <a:spcPts val="161"/>
              </a:spcAft>
            </a:pPr>
            <a:r>
              <a:rPr lang="en-US" sz="1285" dirty="0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(a)</a:t>
            </a:r>
          </a:p>
        </p:txBody>
      </p:sp>
      <p:sp>
        <p:nvSpPr>
          <p:cNvPr id="12" name="Task: medical diagnosis…">
            <a:extLst>
              <a:ext uri="{FF2B5EF4-FFF2-40B4-BE49-F238E27FC236}">
                <a16:creationId xmlns:a16="http://schemas.microsoft.com/office/drawing/2014/main" id="{F31104B4-D56C-69AE-63AD-C1614B17ADFE}"/>
              </a:ext>
            </a:extLst>
          </p:cNvPr>
          <p:cNvSpPr txBox="1"/>
          <p:nvPr/>
        </p:nvSpPr>
        <p:spPr>
          <a:xfrm>
            <a:off x="6861498" y="1957493"/>
            <a:ext cx="2011680" cy="513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0805" tIns="40805" rIns="40805" bIns="40805" anchor="ctr">
            <a:spAutoFit/>
          </a:bodyPr>
          <a:lstStyle/>
          <a:p>
            <a:pPr>
              <a:defRPr>
                <a:solidFill>
                  <a:srgbClr val="0048AA"/>
                </a:solidFill>
              </a:defRPr>
            </a:pPr>
            <a:r>
              <a:rPr sz="1399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Task</a:t>
            </a:r>
            <a:r>
              <a:rPr sz="1399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: medical diagnosis</a:t>
            </a:r>
          </a:p>
          <a:p>
            <a:pPr>
              <a:defRPr>
                <a:solidFill>
                  <a:srgbClr val="0048AA"/>
                </a:solidFill>
              </a:defRPr>
            </a:pPr>
            <a:r>
              <a:rPr sz="1399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Queries</a:t>
            </a:r>
            <a:r>
              <a:rPr sz="1399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: symptoms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73306A-90F9-C4B3-CBCD-DA8B5D82CC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52" b="37463"/>
          <a:stretch/>
        </p:blipFill>
        <p:spPr>
          <a:xfrm>
            <a:off x="7225208" y="2506133"/>
            <a:ext cx="1417403" cy="1828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1352B8-BF28-24F3-A374-0DF0FD072100}"/>
              </a:ext>
            </a:extLst>
          </p:cNvPr>
          <p:cNvSpPr txBox="1"/>
          <p:nvPr/>
        </p:nvSpPr>
        <p:spPr>
          <a:xfrm>
            <a:off x="6511016" y="1957493"/>
            <a:ext cx="421910" cy="290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964"/>
              </a:spcBef>
              <a:spcAft>
                <a:spcPts val="161"/>
              </a:spcAft>
            </a:pPr>
            <a:r>
              <a:rPr lang="en-US" sz="1285" dirty="0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147397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8" grpId="0"/>
      <p:bldP spid="12" grpId="0" animBg="1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2AEE1-9168-6FDD-A4C3-6815EDAD4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585DB-94CB-5162-05A3-E95CB3983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Q1: How do we Define the Set of Queries?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47590-98C7-CA27-3C19-D82749D3F9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Defined by </a:t>
            </a:r>
            <a:r>
              <a:rPr lang="en-US" dirty="0">
                <a:solidFill>
                  <a:srgbClr val="C00000"/>
                </a:solidFill>
              </a:rPr>
              <a:t>large language models </a:t>
            </a:r>
            <a:r>
              <a:rPr lang="en-US" dirty="0"/>
              <a:t>[3,4].</a:t>
            </a:r>
            <a:endParaRPr lang="en-US" b="1" dirty="0"/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E.g., ask LLM for list of attributes of all relevant categories.</a:t>
            </a:r>
          </a:p>
        </p:txBody>
      </p:sp>
      <p:sp>
        <p:nvSpPr>
          <p:cNvPr id="4" name="[1] Donald Geman and Bruno Jedynak. An active testing model for tracking roads in satellite images. IEEE Transactions on Pattern Analysis and Machine Intelligence, 18(1):1–14, 1996.">
            <a:extLst>
              <a:ext uri="{FF2B5EF4-FFF2-40B4-BE49-F238E27FC236}">
                <a16:creationId xmlns:a16="http://schemas.microsoft.com/office/drawing/2014/main" id="{00472CB8-15EE-E4FE-807B-BA8A031D7E42}"/>
              </a:ext>
            </a:extLst>
          </p:cNvPr>
          <p:cNvSpPr txBox="1"/>
          <p:nvPr/>
        </p:nvSpPr>
        <p:spPr>
          <a:xfrm>
            <a:off x="-1" y="4563829"/>
            <a:ext cx="7680960" cy="556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30603" tIns="30603" rIns="30603" bIns="30603" anchor="b">
            <a:spAutoFit/>
          </a:bodyPr>
          <a:lstStyle>
            <a:lvl1pPr>
              <a:buClr>
                <a:srgbClr val="4349AA"/>
              </a:buClr>
              <a:defRPr sz="10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defRPr>
            </a:lvl1pPr>
          </a:lstStyle>
          <a:p>
            <a:r>
              <a:rPr lang="en-US" sz="804" dirty="0">
                <a:solidFill>
                  <a:schemeClr val="tx1"/>
                </a:solidFill>
              </a:rPr>
              <a:t>[1] Koh, P. W., Nguyen, T., Tang, Y. S., </a:t>
            </a:r>
            <a:r>
              <a:rPr lang="en-US" sz="804" dirty="0" err="1">
                <a:solidFill>
                  <a:schemeClr val="tx1"/>
                </a:solidFill>
              </a:rPr>
              <a:t>Mussmann</a:t>
            </a:r>
            <a:r>
              <a:rPr lang="en-US" sz="804" dirty="0">
                <a:solidFill>
                  <a:schemeClr val="tx1"/>
                </a:solidFill>
              </a:rPr>
              <a:t>, S., Pierson, E., Kim, B., &amp; Liang, P. Concept bottleneck models. ICML, 2020.</a:t>
            </a:r>
          </a:p>
          <a:p>
            <a:r>
              <a:rPr lang="en-US" sz="804" dirty="0">
                <a:solidFill>
                  <a:schemeClr val="tx1"/>
                </a:solidFill>
              </a:rPr>
              <a:t>[2]</a:t>
            </a:r>
            <a:r>
              <a:rPr lang="en-US" sz="804" dirty="0">
                <a:solidFill>
                  <a:schemeClr val="tx1"/>
                </a:solidFill>
                <a:latin typeface="Arial" panose="020B0604020202020204" pitchFamily="34" charset="0"/>
              </a:rPr>
              <a:t> Chattopadhyay, Slocum, </a:t>
            </a:r>
            <a:r>
              <a:rPr lang="en-US" sz="804" dirty="0" err="1">
                <a:solidFill>
                  <a:schemeClr val="tx1"/>
                </a:solidFill>
                <a:latin typeface="Arial" panose="020B0604020202020204" pitchFamily="34" charset="0"/>
              </a:rPr>
              <a:t>Haeffele</a:t>
            </a:r>
            <a:r>
              <a:rPr lang="en-US" sz="804" dirty="0">
                <a:solidFill>
                  <a:schemeClr val="tx1"/>
                </a:solidFill>
                <a:latin typeface="Arial" panose="020B0604020202020204" pitchFamily="34" charset="0"/>
              </a:rPr>
              <a:t>, Vidal, </a:t>
            </a:r>
            <a:r>
              <a:rPr lang="en-US" sz="804" dirty="0" err="1">
                <a:solidFill>
                  <a:schemeClr val="tx1"/>
                </a:solidFill>
                <a:latin typeface="Arial" panose="020B0604020202020204" pitchFamily="34" charset="0"/>
              </a:rPr>
              <a:t>Geman</a:t>
            </a:r>
            <a:r>
              <a:rPr lang="en-US" sz="804" dirty="0">
                <a:solidFill>
                  <a:schemeClr val="tx1"/>
                </a:solidFill>
                <a:latin typeface="Arial" panose="020B0604020202020204" pitchFamily="34" charset="0"/>
              </a:rPr>
              <a:t>. Interpretable by design: Learning predictors by composing interpretable queries. TPAMI 2022.</a:t>
            </a:r>
          </a:p>
          <a:p>
            <a:r>
              <a:rPr lang="en-US" sz="804" dirty="0">
                <a:solidFill>
                  <a:schemeClr val="tx1"/>
                </a:solidFill>
                <a:latin typeface="Arial" panose="020B0604020202020204" pitchFamily="34" charset="0"/>
              </a:rPr>
              <a:t>[3] </a:t>
            </a:r>
            <a:r>
              <a:rPr lang="en-US" sz="804" dirty="0" err="1">
                <a:solidFill>
                  <a:schemeClr val="tx1"/>
                </a:solidFill>
                <a:latin typeface="Arial" panose="020B0604020202020204" pitchFamily="34" charset="0"/>
              </a:rPr>
              <a:t>Oikarinen</a:t>
            </a:r>
            <a:r>
              <a:rPr lang="en-US" sz="804" dirty="0">
                <a:solidFill>
                  <a:schemeClr val="tx1"/>
                </a:solidFill>
                <a:latin typeface="Arial" panose="020B0604020202020204" pitchFamily="34" charset="0"/>
              </a:rPr>
              <a:t>, T., Das, S., Nguyen, L. M., &amp; Weng, T. W. (2023). Label-free concept bottleneck models. ICLR 2023</a:t>
            </a:r>
            <a:br>
              <a:rPr lang="en-US" sz="804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sz="804" dirty="0">
                <a:solidFill>
                  <a:schemeClr val="tx1"/>
                </a:solidFill>
                <a:latin typeface="Arial" panose="020B0604020202020204" pitchFamily="34" charset="0"/>
              </a:rPr>
              <a:t>[4] Chattopadhyay, Chan, Vidal. Bootstrapping Variational Information Pursuit with Foundation Models for Interpretable Image Classification. ICLR 2024.</a:t>
            </a:r>
          </a:p>
        </p:txBody>
      </p:sp>
      <p:pic>
        <p:nvPicPr>
          <p:cNvPr id="5" name="Picture 8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F3F6452B-0871-814A-16DE-F3AEBC940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746"/>
          <a:stretch/>
        </p:blipFill>
        <p:spPr bwMode="auto">
          <a:xfrm>
            <a:off x="2093664" y="1764946"/>
            <a:ext cx="4956672" cy="283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983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1AA7D-1C9B-260F-093E-1A45057F1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B7102-69C3-6922-3488-B2962B7475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  <a:ea typeface="Verdana"/>
                <a:sym typeface="Verdana"/>
              </a:rPr>
              <a:t>Q2: Given an input and a query, </a:t>
            </a:r>
            <a:br>
              <a:rPr lang="en-US" b="1" dirty="0">
                <a:solidFill>
                  <a:schemeClr val="accent1"/>
                </a:solidFill>
                <a:ea typeface="Verdana"/>
                <a:sym typeface="Verdana"/>
              </a:rPr>
            </a:br>
            <a:r>
              <a:rPr lang="en-US" b="1" dirty="0">
                <a:solidFill>
                  <a:schemeClr val="accent1"/>
                </a:solidFill>
                <a:ea typeface="Verdana"/>
                <a:sym typeface="Verdana"/>
              </a:rPr>
              <a:t>how do we answer the query?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12B155-9CFB-9581-2834-9976D9D3D7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574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9ECC2-2685-AB67-9A84-C58E93437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Q2: How do we Answer a Query for a given Input?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0E991D-633C-B6F3-5223-A0C411ADD9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 classifiers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 data annotated with query answers [1].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Challenge: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need 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tons of data annotated with all concepts/attributes/facts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=&gt; few datasets have such detailed annotations.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Challenge: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cannot handle 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queries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that have not been </a:t>
            </a:r>
            <a:r>
              <a:rPr lang="en-US" dirty="0"/>
              <a:t>annotated.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[1] Donald Geman and Bruno Jedynak. An active testing model for tracking roads in satellite images. IEEE Transactions on Pattern Analysis and Machine Intelligence, 18(1):1–14, 1996.">
            <a:extLst>
              <a:ext uri="{FF2B5EF4-FFF2-40B4-BE49-F238E27FC236}">
                <a16:creationId xmlns:a16="http://schemas.microsoft.com/office/drawing/2014/main" id="{74A7EE2C-42B7-5D8E-C7C7-4AFE6C535497}"/>
              </a:ext>
            </a:extLst>
          </p:cNvPr>
          <p:cNvSpPr txBox="1"/>
          <p:nvPr/>
        </p:nvSpPr>
        <p:spPr>
          <a:xfrm>
            <a:off x="-1" y="4935084"/>
            <a:ext cx="7680960" cy="185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30603" tIns="30603" rIns="30603" bIns="30603" anchor="b">
            <a:spAutoFit/>
          </a:bodyPr>
          <a:lstStyle>
            <a:lvl1pPr>
              <a:buClr>
                <a:srgbClr val="4349AA"/>
              </a:buClr>
              <a:defRPr sz="10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defRPr>
            </a:lvl1pPr>
          </a:lstStyle>
          <a:p>
            <a:r>
              <a:rPr lang="en-US" sz="804" dirty="0">
                <a:solidFill>
                  <a:schemeClr val="tx1"/>
                </a:solidFill>
              </a:rPr>
              <a:t>[1] Koh, P. W., Nguyen, T., Tang, Y. S., </a:t>
            </a:r>
            <a:r>
              <a:rPr lang="en-US" sz="804" dirty="0" err="1">
                <a:solidFill>
                  <a:schemeClr val="tx1"/>
                </a:solidFill>
              </a:rPr>
              <a:t>Mussmann</a:t>
            </a:r>
            <a:r>
              <a:rPr lang="en-US" sz="804" dirty="0">
                <a:solidFill>
                  <a:schemeClr val="tx1"/>
                </a:solidFill>
              </a:rPr>
              <a:t>, S., Pierson, E., Kim, B., &amp; Liang, P. Concept bottleneck models. ICML, 2020.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2D4281B-7888-2D47-5916-11BB670C9F7B}"/>
              </a:ext>
            </a:extLst>
          </p:cNvPr>
          <p:cNvGrpSpPr/>
          <p:nvPr/>
        </p:nvGrpSpPr>
        <p:grpSpPr>
          <a:xfrm>
            <a:off x="2056946" y="1532176"/>
            <a:ext cx="4976636" cy="1459244"/>
            <a:chOff x="707393" y="975584"/>
            <a:chExt cx="4976636" cy="145924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62D8C70-16CA-6825-0BAA-888FDDDA17FD}"/>
                </a:ext>
              </a:extLst>
            </p:cNvPr>
            <p:cNvGrpSpPr/>
            <p:nvPr/>
          </p:nvGrpSpPr>
          <p:grpSpPr>
            <a:xfrm>
              <a:off x="707393" y="975584"/>
              <a:ext cx="3322203" cy="1459244"/>
              <a:chOff x="463729" y="1629888"/>
              <a:chExt cx="4136027" cy="2068597"/>
            </a:xfrm>
          </p:grpSpPr>
          <p:pic>
            <p:nvPicPr>
              <p:cNvPr id="31" name="Picture 2">
                <a:extLst>
                  <a:ext uri="{FF2B5EF4-FFF2-40B4-BE49-F238E27FC236}">
                    <a16:creationId xmlns:a16="http://schemas.microsoft.com/office/drawing/2014/main" id="{ABF57D0C-E339-A7D6-9D0D-28094C4DB5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729" y="1629888"/>
                <a:ext cx="1579616" cy="15796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E992003F-FB09-55DC-89A4-24347B3DD80C}"/>
                  </a:ext>
                </a:extLst>
              </p:cNvPr>
              <p:cNvCxnSpPr/>
              <p:nvPr/>
            </p:nvCxnSpPr>
            <p:spPr>
              <a:xfrm>
                <a:off x="2209125" y="2439092"/>
                <a:ext cx="420786" cy="0"/>
              </a:xfrm>
              <a:prstGeom prst="straightConnector1">
                <a:avLst/>
              </a:prstGeom>
              <a:ln w="28575">
                <a:solidFill>
                  <a:srgbClr val="0048A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78D8465-612F-B403-24CA-E874F76C2885}"/>
                  </a:ext>
                </a:extLst>
              </p:cNvPr>
              <p:cNvSpPr txBox="1"/>
              <p:nvPr/>
            </p:nvSpPr>
            <p:spPr>
              <a:xfrm>
                <a:off x="880938" y="3228492"/>
                <a:ext cx="686915" cy="361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964"/>
                  </a:spcBef>
                  <a:spcAft>
                    <a:spcPts val="161"/>
                  </a:spcAft>
                </a:pPr>
                <a:r>
                  <a:rPr lang="en-US" sz="1285"/>
                  <a:t>Input</a:t>
                </a:r>
              </a:p>
            </p:txBody>
          </p:sp>
          <p:sp>
            <p:nvSpPr>
              <p:cNvPr id="34" name="Trapezoid 33">
                <a:extLst>
                  <a:ext uri="{FF2B5EF4-FFF2-40B4-BE49-F238E27FC236}">
                    <a16:creationId xmlns:a16="http://schemas.microsoft.com/office/drawing/2014/main" id="{05A9F930-A2DF-02E5-B84C-700883593B68}"/>
                  </a:ext>
                </a:extLst>
              </p:cNvPr>
              <p:cNvSpPr/>
              <p:nvPr/>
            </p:nvSpPr>
            <p:spPr>
              <a:xfrm rot="5400000">
                <a:off x="2830134" y="1782395"/>
                <a:ext cx="1205713" cy="1274602"/>
              </a:xfrm>
              <a:prstGeom prst="trapezoid">
                <a:avLst/>
              </a:prstGeom>
              <a:solidFill>
                <a:srgbClr val="D7DF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399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C4A23EA-F066-C1A1-CD14-C77CF3B7599C}"/>
                  </a:ext>
                </a:extLst>
              </p:cNvPr>
              <p:cNvSpPr txBox="1"/>
              <p:nvPr/>
            </p:nvSpPr>
            <p:spPr>
              <a:xfrm>
                <a:off x="2791537" y="2045203"/>
                <a:ext cx="1181437" cy="607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964"/>
                  </a:spcBef>
                  <a:spcAft>
                    <a:spcPts val="161"/>
                  </a:spcAft>
                </a:pPr>
                <a:r>
                  <a:rPr lang="en-US" sz="1285"/>
                  <a:t>Deep Network</a:t>
                </a:r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964E1F77-8B3E-7B4A-5CE4-CDA8FACA4AE2}"/>
                  </a:ext>
                </a:extLst>
              </p:cNvPr>
              <p:cNvCxnSpPr/>
              <p:nvPr/>
            </p:nvCxnSpPr>
            <p:spPr>
              <a:xfrm>
                <a:off x="4178970" y="2439091"/>
                <a:ext cx="420786" cy="0"/>
              </a:xfrm>
              <a:prstGeom prst="straightConnector1">
                <a:avLst/>
              </a:prstGeom>
              <a:ln w="28575">
                <a:solidFill>
                  <a:srgbClr val="0048A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191CCC5-349E-6EED-A7DA-A70F880294DE}"/>
                  </a:ext>
                </a:extLst>
              </p:cNvPr>
              <p:cNvSpPr txBox="1"/>
              <p:nvPr/>
            </p:nvSpPr>
            <p:spPr>
              <a:xfrm>
                <a:off x="2956118" y="3091159"/>
                <a:ext cx="1091874" cy="607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964"/>
                  </a:spcBef>
                  <a:spcAft>
                    <a:spcPts val="161"/>
                  </a:spcAft>
                </a:pPr>
                <a:r>
                  <a:rPr lang="en-US" sz="1285"/>
                  <a:t>Concept Predictor</a:t>
                </a:r>
              </a:p>
            </p:txBody>
          </p:sp>
        </p:grpSp>
        <p:sp>
          <p:nvSpPr>
            <p:cNvPr id="30" name="Snip Diagonal Corner Rectangle 29">
              <a:extLst>
                <a:ext uri="{FF2B5EF4-FFF2-40B4-BE49-F238E27FC236}">
                  <a16:creationId xmlns:a16="http://schemas.microsoft.com/office/drawing/2014/main" id="{039D3DEA-B02B-F0D1-8A8A-9279207BFDA0}"/>
                </a:ext>
              </a:extLst>
            </p:cNvPr>
            <p:cNvSpPr/>
            <p:nvPr/>
          </p:nvSpPr>
          <p:spPr>
            <a:xfrm>
              <a:off x="4104140" y="981773"/>
              <a:ext cx="1579889" cy="1277352"/>
            </a:xfrm>
            <a:prstGeom prst="snip2Diag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734518">
                <a:buClrTx/>
                <a:defRPr/>
              </a:pPr>
              <a:r>
                <a:rPr lang="en-US" sz="1124" kern="1200" dirty="0">
                  <a:solidFill>
                    <a:srgbClr val="316857"/>
                  </a:solidFill>
                  <a:latin typeface="Arial" panose="020B0604020202020204"/>
                </a:rPr>
                <a:t>Has Horns? </a:t>
              </a:r>
              <a:r>
                <a:rPr lang="en-US" sz="1124" kern="1200" dirty="0">
                  <a:solidFill>
                    <a:srgbClr val="75BDA7">
                      <a:lumMod val="50000"/>
                    </a:srgbClr>
                  </a:solidFill>
                  <a:latin typeface="Arial" panose="020B0604020202020204"/>
                </a:rPr>
                <a:t>Yes</a:t>
              </a:r>
            </a:p>
            <a:p>
              <a:pPr algn="ctr" defTabSz="734518">
                <a:buClrTx/>
                <a:defRPr/>
              </a:pPr>
              <a:r>
                <a:rPr lang="en-US" sz="1124" kern="1200" dirty="0">
                  <a:solidFill>
                    <a:srgbClr val="75BDA7">
                      <a:lumMod val="50000"/>
                    </a:srgbClr>
                  </a:solidFill>
                  <a:latin typeface="Arial" panose="020B0604020202020204"/>
                </a:rPr>
                <a:t>Has Fur? Yes</a:t>
              </a:r>
            </a:p>
            <a:p>
              <a:pPr algn="ctr" defTabSz="734518">
                <a:buClrTx/>
                <a:defRPr/>
              </a:pPr>
              <a:r>
                <a:rPr lang="en-US" sz="1124" kern="1200" dirty="0">
                  <a:solidFill>
                    <a:srgbClr val="C00000"/>
                  </a:solidFill>
                  <a:latin typeface="Arial" panose="020B0604020202020204"/>
                </a:rPr>
                <a:t>Has Wings? No</a:t>
              </a:r>
            </a:p>
            <a:p>
              <a:pPr algn="ctr" defTabSz="734518">
                <a:buClrTx/>
                <a:defRPr/>
              </a:pPr>
              <a:r>
                <a:rPr lang="en-US" sz="1124" kern="1200" dirty="0">
                  <a:solidFill>
                    <a:srgbClr val="75BDA7">
                      <a:lumMod val="50000"/>
                    </a:srgbClr>
                  </a:solidFill>
                  <a:latin typeface="Arial" panose="020B0604020202020204"/>
                </a:rPr>
                <a:t>Is Four-legged? Yes</a:t>
              </a:r>
            </a:p>
            <a:p>
              <a:pPr algn="ctr" defTabSz="734518">
                <a:buClrTx/>
                <a:defRPr/>
              </a:pPr>
              <a:r>
                <a:rPr lang="en-US" sz="1124" kern="1200" dirty="0">
                  <a:solidFill>
                    <a:srgbClr val="75BDA7">
                      <a:lumMod val="50000"/>
                    </a:srgbClr>
                  </a:solidFill>
                  <a:latin typeface="Arial" panose="020B0604020202020204"/>
                </a:rPr>
                <a:t>.</a:t>
              </a:r>
            </a:p>
            <a:p>
              <a:pPr algn="ctr" defTabSz="734518">
                <a:buClrTx/>
                <a:defRPr/>
              </a:pPr>
              <a:r>
                <a:rPr lang="en-US" sz="1124" kern="1200" dirty="0">
                  <a:solidFill>
                    <a:srgbClr val="75BDA7">
                      <a:lumMod val="50000"/>
                    </a:srgbClr>
                  </a:solidFill>
                  <a:latin typeface="Arial" panose="020B0604020202020204"/>
                </a:rPr>
                <a:t>.</a:t>
              </a:r>
            </a:p>
            <a:p>
              <a:pPr algn="ctr" defTabSz="734518">
                <a:buClrTx/>
                <a:defRPr/>
              </a:pPr>
              <a:r>
                <a:rPr lang="en-US" sz="1124" kern="1200" dirty="0">
                  <a:solidFill>
                    <a:srgbClr val="75BDA7">
                      <a:lumMod val="50000"/>
                    </a:srgbClr>
                  </a:solidFill>
                  <a:latin typeface="Arial" panose="020B0604020202020204"/>
                </a:rPr>
                <a:t>.</a:t>
              </a:r>
              <a:endParaRPr lang="en-US" sz="1124" dirty="0"/>
            </a:p>
          </p:txBody>
        </p:sp>
      </p:grpSp>
    </p:spTree>
    <p:extLst>
      <p:ext uri="{BB962C8B-B14F-4D97-AF65-F5344CB8AC3E}">
        <p14:creationId xmlns:p14="http://schemas.microsoft.com/office/powerpoint/2010/main" val="2762216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385EF-A5B0-17F8-358D-6F99B349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Q2: How do we Answer a Query for a given Input?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A9DC01-9EC2-F8D5-83DA-B7CA823AF4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>
                <a:solidFill>
                  <a:srgbClr val="C00000"/>
                </a:solidFill>
              </a:rPr>
              <a:t>Vision Language Models (VLMs) </a:t>
            </a:r>
            <a:r>
              <a:rPr lang="en-US" dirty="0"/>
              <a:t>to answer queries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Challenge: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State-of-the-art VLMs like 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Llama [1] and BLIP [2] are too slow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be used in an online manner.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Challenge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CLIP [3] is relatively light-weight, but 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CLIP dot products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between query and image 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inadequate: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they are 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interpretable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A4C39A47-EA74-D82C-76AA-424287955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186" y="3051990"/>
            <a:ext cx="2368499" cy="136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3D97C5-2F64-6EC2-EF7A-A29897163554}"/>
                  </a:ext>
                </a:extLst>
              </p:cNvPr>
              <p:cNvSpPr txBox="1"/>
              <p:nvPr/>
            </p:nvSpPr>
            <p:spPr>
              <a:xfrm>
                <a:off x="4004577" y="3073721"/>
                <a:ext cx="1402820" cy="298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86">
                    <a:solidFill>
                      <a:schemeClr val="tx1"/>
                    </a:solidFill>
                  </a:rPr>
                  <a:t>Input image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86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86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286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obs</m:t>
                        </m:r>
                      </m:sup>
                    </m:sSup>
                  </m:oMath>
                </a14:m>
                <a:endParaRPr lang="en-US" sz="1286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3D97C5-2F64-6EC2-EF7A-A29897163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4577" y="3073721"/>
                <a:ext cx="1402820" cy="298736"/>
              </a:xfrm>
              <a:prstGeom prst="rect">
                <a:avLst/>
              </a:prstGeom>
              <a:blipFill>
                <a:blip r:embed="rId3"/>
                <a:stretch>
                  <a:fillRect l="-901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D793329-82BB-7A53-A0F7-920BA64AF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384" y="3339295"/>
            <a:ext cx="855574" cy="855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A7A11C-2A92-FD04-456D-75CBA9B057AF}"/>
              </a:ext>
            </a:extLst>
          </p:cNvPr>
          <p:cNvSpPr txBox="1"/>
          <p:nvPr/>
        </p:nvSpPr>
        <p:spPr>
          <a:xfrm>
            <a:off x="4969995" y="2817952"/>
            <a:ext cx="3854967" cy="29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86" u="sng"/>
              <a:t>Observed</a:t>
            </a:r>
            <a:r>
              <a:rPr lang="en-US" sz="1286"/>
              <a:t> distribution of CLIP dot products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B69951-234E-69C8-6E06-D0C387557775}"/>
              </a:ext>
            </a:extLst>
          </p:cNvPr>
          <p:cNvSpPr txBox="1"/>
          <p:nvPr/>
        </p:nvSpPr>
        <p:spPr>
          <a:xfrm>
            <a:off x="1221792" y="2826939"/>
            <a:ext cx="3854967" cy="29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86" u="sng"/>
              <a:t>Desired</a:t>
            </a:r>
            <a:r>
              <a:rPr lang="en-US" sz="1286"/>
              <a:t> distribution of CLIP dot products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4EF9F8-556F-2A8C-D635-EA9D346F32DA}"/>
              </a:ext>
            </a:extLst>
          </p:cNvPr>
          <p:cNvSpPr txBox="1"/>
          <p:nvPr/>
        </p:nvSpPr>
        <p:spPr>
          <a:xfrm>
            <a:off x="2755624" y="3089302"/>
            <a:ext cx="825867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25"/>
              <a:t>Threshold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5E356D3-754E-629F-3487-F3FED65F30F8}"/>
              </a:ext>
            </a:extLst>
          </p:cNvPr>
          <p:cNvCxnSpPr>
            <a:cxnSpLocks/>
          </p:cNvCxnSpPr>
          <p:nvPr/>
        </p:nvCxnSpPr>
        <p:spPr>
          <a:xfrm>
            <a:off x="2774651" y="3778043"/>
            <a:ext cx="184044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550127F-71F3-D62D-B6E7-31CE68C7C8CE}"/>
              </a:ext>
            </a:extLst>
          </p:cNvPr>
          <p:cNvSpPr txBox="1"/>
          <p:nvPr/>
        </p:nvSpPr>
        <p:spPr>
          <a:xfrm>
            <a:off x="2915020" y="3625199"/>
            <a:ext cx="468398" cy="290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86">
                <a:solidFill>
                  <a:schemeClr val="accent6">
                    <a:lumMod val="75000"/>
                  </a:schemeClr>
                </a:solidFill>
              </a:rPr>
              <a:t>Yes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4B1A04-6464-F7F5-B526-85D545C14C25}"/>
              </a:ext>
            </a:extLst>
          </p:cNvPr>
          <p:cNvCxnSpPr>
            <a:cxnSpLocks/>
          </p:cNvCxnSpPr>
          <p:nvPr/>
        </p:nvCxnSpPr>
        <p:spPr>
          <a:xfrm flipH="1">
            <a:off x="2587435" y="3777713"/>
            <a:ext cx="18168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6246445-EEAC-DFDF-C899-26C85429AFAA}"/>
              </a:ext>
            </a:extLst>
          </p:cNvPr>
          <p:cNvSpPr txBox="1"/>
          <p:nvPr/>
        </p:nvSpPr>
        <p:spPr>
          <a:xfrm>
            <a:off x="2295966" y="3625198"/>
            <a:ext cx="394660" cy="290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86">
                <a:solidFill>
                  <a:srgbClr val="FF0000"/>
                </a:solidFill>
              </a:rPr>
              <a:t>No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8421B698-7039-810A-5C04-60ABCA18A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517" y="3107256"/>
            <a:ext cx="2283805" cy="133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C5F165E-738E-D494-F7A7-E276708E504E}"/>
              </a:ext>
            </a:extLst>
          </p:cNvPr>
          <p:cNvSpPr txBox="1"/>
          <p:nvPr/>
        </p:nvSpPr>
        <p:spPr>
          <a:xfrm>
            <a:off x="6884161" y="3165462"/>
            <a:ext cx="906018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25"/>
              <a:t>Threshold?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0CBA26-8301-DD50-9742-1B65134404CB}"/>
              </a:ext>
            </a:extLst>
          </p:cNvPr>
          <p:cNvCxnSpPr>
            <a:cxnSpLocks/>
          </p:cNvCxnSpPr>
          <p:nvPr/>
        </p:nvCxnSpPr>
        <p:spPr>
          <a:xfrm>
            <a:off x="2755624" y="3136206"/>
            <a:ext cx="7405" cy="1032101"/>
          </a:xfrm>
          <a:prstGeom prst="line">
            <a:avLst/>
          </a:prstGeom>
          <a:ln w="19050">
            <a:solidFill>
              <a:srgbClr val="622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[1] Donald Geman and Bruno Jedynak. An active testing model for tracking roads in satellite images. IEEE Transactions on Pattern Analysis and Machine Intelligence, 18(1):1–14, 1996.">
            <a:extLst>
              <a:ext uri="{FF2B5EF4-FFF2-40B4-BE49-F238E27FC236}">
                <a16:creationId xmlns:a16="http://schemas.microsoft.com/office/drawing/2014/main" id="{1C401AF2-E1CD-0451-05A5-3C6E63A38719}"/>
              </a:ext>
            </a:extLst>
          </p:cNvPr>
          <p:cNvSpPr txBox="1"/>
          <p:nvPr/>
        </p:nvSpPr>
        <p:spPr>
          <a:xfrm>
            <a:off x="-1" y="4687581"/>
            <a:ext cx="7680960" cy="433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30603" tIns="30603" rIns="30603" bIns="30603" anchor="b">
            <a:spAutoFit/>
          </a:bodyPr>
          <a:lstStyle>
            <a:lvl1pPr>
              <a:buClr>
                <a:srgbClr val="4349AA"/>
              </a:buClr>
              <a:defRPr sz="10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defRPr>
            </a:lvl1pPr>
          </a:lstStyle>
          <a:p>
            <a:r>
              <a:rPr lang="en-US" sz="804" dirty="0">
                <a:solidFill>
                  <a:schemeClr val="tx1"/>
                </a:solidFill>
              </a:rPr>
              <a:t>[1] </a:t>
            </a:r>
            <a:r>
              <a:rPr lang="en-US" sz="804" dirty="0" err="1">
                <a:solidFill>
                  <a:schemeClr val="tx1"/>
                </a:solidFill>
              </a:rPr>
              <a:t>Touvron</a:t>
            </a:r>
            <a:r>
              <a:rPr lang="en-US" sz="804" dirty="0">
                <a:solidFill>
                  <a:schemeClr val="tx1"/>
                </a:solidFill>
              </a:rPr>
              <a:t>, </a:t>
            </a:r>
            <a:r>
              <a:rPr lang="en-US" sz="804" dirty="0" err="1">
                <a:solidFill>
                  <a:schemeClr val="tx1"/>
                </a:solidFill>
              </a:rPr>
              <a:t>Lavril</a:t>
            </a:r>
            <a:r>
              <a:rPr lang="en-US" sz="804" dirty="0">
                <a:solidFill>
                  <a:schemeClr val="tx1"/>
                </a:solidFill>
              </a:rPr>
              <a:t>, </a:t>
            </a:r>
            <a:r>
              <a:rPr lang="en-US" sz="804" dirty="0" err="1">
                <a:solidFill>
                  <a:schemeClr val="tx1"/>
                </a:solidFill>
              </a:rPr>
              <a:t>Izacard</a:t>
            </a:r>
            <a:r>
              <a:rPr lang="en-US" sz="804" dirty="0">
                <a:solidFill>
                  <a:schemeClr val="tx1"/>
                </a:solidFill>
              </a:rPr>
              <a:t>, Martinet, </a:t>
            </a:r>
            <a:r>
              <a:rPr lang="en-US" sz="804" dirty="0" err="1">
                <a:solidFill>
                  <a:schemeClr val="tx1"/>
                </a:solidFill>
              </a:rPr>
              <a:t>Lachaux</a:t>
            </a:r>
            <a:r>
              <a:rPr lang="en-US" sz="804" dirty="0">
                <a:solidFill>
                  <a:schemeClr val="tx1"/>
                </a:solidFill>
              </a:rPr>
              <a:t>, Lacroix, </a:t>
            </a:r>
            <a:r>
              <a:rPr lang="en-US" sz="804" dirty="0" err="1">
                <a:solidFill>
                  <a:schemeClr val="tx1"/>
                </a:solidFill>
              </a:rPr>
              <a:t>Rozière</a:t>
            </a:r>
            <a:r>
              <a:rPr lang="en-US" sz="804" dirty="0">
                <a:solidFill>
                  <a:schemeClr val="tx1"/>
                </a:solidFill>
              </a:rPr>
              <a:t> et al. "Llama: Open and efficient foundation language models." </a:t>
            </a:r>
            <a:r>
              <a:rPr lang="en-US" sz="804" dirty="0" err="1">
                <a:solidFill>
                  <a:schemeClr val="tx1"/>
                </a:solidFill>
              </a:rPr>
              <a:t>arXiv</a:t>
            </a:r>
            <a:r>
              <a:rPr lang="en-US" sz="804" dirty="0">
                <a:solidFill>
                  <a:schemeClr val="tx1"/>
                </a:solidFill>
              </a:rPr>
              <a:t> preprint arXiv:2302.13971, 2023.</a:t>
            </a:r>
            <a:br>
              <a:rPr lang="en-US" sz="804" dirty="0">
                <a:solidFill>
                  <a:schemeClr val="tx1"/>
                </a:solidFill>
              </a:rPr>
            </a:br>
            <a:r>
              <a:rPr lang="en-US" sz="804" dirty="0">
                <a:solidFill>
                  <a:schemeClr val="tx1"/>
                </a:solidFill>
              </a:rPr>
              <a:t>[2] Li, </a:t>
            </a:r>
            <a:r>
              <a:rPr lang="en-US" sz="804" dirty="0" err="1">
                <a:solidFill>
                  <a:schemeClr val="tx1"/>
                </a:solidFill>
              </a:rPr>
              <a:t>Junnan</a:t>
            </a:r>
            <a:r>
              <a:rPr lang="en-US" sz="804" dirty="0">
                <a:solidFill>
                  <a:schemeClr val="tx1"/>
                </a:solidFill>
              </a:rPr>
              <a:t>, et al. "Blip-2: Bootstrapping language-image pre-training with frozen image encoders and large language models." ICML 2023.</a:t>
            </a:r>
          </a:p>
          <a:p>
            <a:r>
              <a:rPr lang="en-US" sz="804" dirty="0">
                <a:solidFill>
                  <a:schemeClr val="tx1"/>
                </a:solidFill>
              </a:rPr>
              <a:t>[3] Radford, Kim, </a:t>
            </a:r>
            <a:r>
              <a:rPr lang="en-US" sz="804" dirty="0" err="1">
                <a:solidFill>
                  <a:schemeClr val="tx1"/>
                </a:solidFill>
              </a:rPr>
              <a:t>Hallacy</a:t>
            </a:r>
            <a:r>
              <a:rPr lang="en-US" sz="804" dirty="0">
                <a:solidFill>
                  <a:schemeClr val="tx1"/>
                </a:solidFill>
              </a:rPr>
              <a:t>, Ramesh, Goh, Agarwal, Sastry et al. "Learning transferable visual models from natural language supervision." ICML 2021</a:t>
            </a:r>
          </a:p>
        </p:txBody>
      </p:sp>
    </p:spTree>
    <p:extLst>
      <p:ext uri="{BB962C8B-B14F-4D97-AF65-F5344CB8AC3E}">
        <p14:creationId xmlns:p14="http://schemas.microsoft.com/office/powerpoint/2010/main" val="422902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/>
      <p:bldP spid="8" grpId="0"/>
      <p:bldP spid="9" grpId="0"/>
      <p:bldP spid="11" grpId="0"/>
      <p:bldP spid="13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806C2-87BD-3514-F0CB-BACA57E22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Q2: Can we Improve CLIP without Annotations?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230024-1BA1-B097-99A4-57DF3160E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image classification, </a:t>
            </a:r>
            <a:r>
              <a:rPr lang="en-US" dirty="0">
                <a:solidFill>
                  <a:srgbClr val="C00000"/>
                </a:solidFill>
              </a:rPr>
              <a:t>most query answers are known to be false based on the class alone</a:t>
            </a:r>
            <a:r>
              <a:rPr lang="en-US" dirty="0"/>
              <a:t>.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Know class is dog → “does the subject have fins?” is false → no need to see the image.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/>
              <a:t>We need to look at the image only for queries relevant to the class.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“Does the subject have a leash?”. Need to see image since not all dogs have a leash.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45A369-5A58-6FA6-E862-9F068F06DEBA}"/>
                  </a:ext>
                </a:extLst>
              </p:cNvPr>
              <p:cNvSpPr txBox="1"/>
              <p:nvPr/>
            </p:nvSpPr>
            <p:spPr>
              <a:xfrm>
                <a:off x="4625197" y="2346808"/>
                <a:ext cx="1402820" cy="298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86"/>
                  <a:t>Input image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86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86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286">
                            <a:latin typeface="Cambria Math" panose="02040503050406030204" pitchFamily="18" charset="0"/>
                          </a:rPr>
                          <m:t>obs</m:t>
                        </m:r>
                      </m:sup>
                    </m:sSup>
                  </m:oMath>
                </a14:m>
                <a:endParaRPr lang="en-US" sz="1286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45A369-5A58-6FA6-E862-9F068F06D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197" y="2346808"/>
                <a:ext cx="1402820" cy="298736"/>
              </a:xfrm>
              <a:prstGeom prst="rect">
                <a:avLst/>
              </a:prstGeom>
              <a:blipFill>
                <a:blip r:embed="rId2"/>
                <a:stretch>
                  <a:fillRect l="-901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6">
            <a:extLst>
              <a:ext uri="{FF2B5EF4-FFF2-40B4-BE49-F238E27FC236}">
                <a16:creationId xmlns:a16="http://schemas.microsoft.com/office/drawing/2014/main" id="{C88D3C5F-A354-EDE1-4510-476662F1E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379" y="2615454"/>
            <a:ext cx="819723" cy="74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88282ACE-7E4A-B4C1-133A-B9771E5941EF}"/>
              </a:ext>
            </a:extLst>
          </p:cNvPr>
          <p:cNvSpPr/>
          <p:nvPr/>
        </p:nvSpPr>
        <p:spPr>
          <a:xfrm>
            <a:off x="2829059" y="2487137"/>
            <a:ext cx="1716216" cy="879903"/>
          </a:xfrm>
          <a:prstGeom prst="cloud">
            <a:avLst/>
          </a:prstGeom>
          <a:solidFill>
            <a:srgbClr val="D7D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6" i="1" dirty="0">
                <a:solidFill>
                  <a:srgbClr val="7030A0"/>
                </a:solidFill>
              </a:rPr>
              <a:t>Yes! Use LLMs</a:t>
            </a:r>
          </a:p>
        </p:txBody>
      </p:sp>
    </p:spTree>
    <p:extLst>
      <p:ext uri="{BB962C8B-B14F-4D97-AF65-F5344CB8AC3E}">
        <p14:creationId xmlns:p14="http://schemas.microsoft.com/office/powerpoint/2010/main" val="262535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426F6C-AD50-9719-2B7E-217DDF544E5E}"/>
              </a:ext>
            </a:extLst>
          </p:cNvPr>
          <p:cNvSpPr txBox="1"/>
          <p:nvPr/>
        </p:nvSpPr>
        <p:spPr>
          <a:xfrm>
            <a:off x="0" y="4584700"/>
            <a:ext cx="9144000" cy="558800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D2D9FB-E93A-9F68-A1FB-F5DFE67BDE80}"/>
              </a:ext>
            </a:extLst>
          </p:cNvPr>
          <p:cNvSpPr txBox="1"/>
          <p:nvPr/>
        </p:nvSpPr>
        <p:spPr>
          <a:xfrm>
            <a:off x="0" y="2813201"/>
            <a:ext cx="9144000" cy="558800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137EC70-3B8A-27E7-1FD4-D0C14525FB9A}"/>
              </a:ext>
            </a:extLst>
          </p:cNvPr>
          <p:cNvSpPr/>
          <p:nvPr/>
        </p:nvSpPr>
        <p:spPr>
          <a:xfrm>
            <a:off x="198710" y="3028041"/>
            <a:ext cx="8752249" cy="1761424"/>
          </a:xfrm>
          <a:prstGeom prst="roundRect">
            <a:avLst/>
          </a:prstGeom>
          <a:solidFill>
            <a:srgbClr val="76D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7" name="Picture 6" descr="A hand holding a magnifying glass looking at a robot head&#10;&#10;AI-generated content may be incorrect.">
            <a:extLst>
              <a:ext uri="{FF2B5EF4-FFF2-40B4-BE49-F238E27FC236}">
                <a16:creationId xmlns:a16="http://schemas.microsoft.com/office/drawing/2014/main" id="{A802C64F-C1E3-492B-EC66-733ECD04D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300" y="1151409"/>
            <a:ext cx="1583360" cy="15833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F8B7B3-BCEE-B854-0840-16E78EA379C6}"/>
              </a:ext>
            </a:extLst>
          </p:cNvPr>
          <p:cNvSpPr txBox="1"/>
          <p:nvPr/>
        </p:nvSpPr>
        <p:spPr>
          <a:xfrm>
            <a:off x="1535423" y="430818"/>
            <a:ext cx="613020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>
                <a:solidFill>
                  <a:srgbClr val="004479"/>
                </a:solidFill>
                <a:latin typeface="Palatino Linotype" panose="02040502050505030304" pitchFamily="18" charset="0"/>
              </a:rPr>
              <a:t>Foundations of Interpretable AI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418F14-833A-FB29-B4ED-8A2738F03767}"/>
              </a:ext>
            </a:extLst>
          </p:cNvPr>
          <p:cNvSpPr txBox="1"/>
          <p:nvPr/>
        </p:nvSpPr>
        <p:spPr>
          <a:xfrm>
            <a:off x="195875" y="3055153"/>
            <a:ext cx="8752249" cy="1707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Palatino Linotype" panose="02040502050505030304" pitchFamily="18" charset="0"/>
              </a:rPr>
              <a:t>PART I: Motivation and Post-hoc Methods      </a:t>
            </a:r>
            <a:r>
              <a:rPr lang="en-US" sz="1200" dirty="0">
                <a:solidFill>
                  <a:srgbClr val="004000"/>
                </a:solidFill>
                <a:latin typeface="Palatino Linotype" panose="02040502050505030304" pitchFamily="18" charset="0"/>
              </a:rPr>
              <a:t>(9:00 – 9:45 am)  </a:t>
            </a:r>
            <a:r>
              <a:rPr lang="en-US" sz="1200" dirty="0">
                <a:solidFill>
                  <a:srgbClr val="004479"/>
                </a:solidFill>
                <a:latin typeface="Palatino Linotype" panose="02040502050505030304" pitchFamily="18" charset="0"/>
              </a:rPr>
              <a:t>Aditya Chattopadhyay (Amazon)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Palatino Linotype" panose="02040502050505030304" pitchFamily="18" charset="0"/>
              </a:rPr>
              <a:t>PART II: Shapley Value Based Methods           </a:t>
            </a:r>
            <a:r>
              <a:rPr lang="en-US" sz="1200" dirty="0">
                <a:solidFill>
                  <a:srgbClr val="004000"/>
                </a:solidFill>
                <a:latin typeface="Palatino Linotype" panose="02040502050505030304" pitchFamily="18" charset="0"/>
              </a:rPr>
              <a:t>(9:45 – 10:30 am)  </a:t>
            </a:r>
            <a:r>
              <a:rPr lang="en-US" sz="1200" dirty="0">
                <a:solidFill>
                  <a:srgbClr val="004479"/>
                </a:solidFill>
                <a:latin typeface="Palatino Linotype" panose="02040502050505030304" pitchFamily="18" charset="0"/>
              </a:rPr>
              <a:t>Jeremias Sulam (Johns Hopkins)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Palatino Linotype" panose="02040502050505030304" pitchFamily="18" charset="0"/>
              </a:rPr>
              <a:t>		 ☕️  Coffee break  ☕️  		               </a:t>
            </a:r>
            <a:r>
              <a:rPr lang="en-US" sz="1200" dirty="0">
                <a:solidFill>
                  <a:srgbClr val="004000"/>
                </a:solidFill>
                <a:latin typeface="Palatino Linotype" panose="02040502050505030304" pitchFamily="18" charset="0"/>
              </a:rPr>
              <a:t>(10:30 – 11 am)                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latin typeface="Palatino Linotype" panose="02040502050505030304" pitchFamily="18" charset="0"/>
              </a:rPr>
              <a:t>	</a:t>
            </a:r>
            <a:r>
              <a:rPr lang="en-US" sz="1200" dirty="0">
                <a:latin typeface="Palatino Linotype" panose="02040502050505030304" pitchFamily="18" charset="0"/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latin typeface="Palatino Linotype" panose="02040502050505030304" pitchFamily="18" charset="0"/>
              </a:rPr>
              <a:t>     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Palatino Linotype" panose="02040502050505030304" pitchFamily="18" charset="0"/>
              </a:rPr>
              <a:t>PART III: Interpretable by Design Methods </a:t>
            </a:r>
            <a:r>
              <a:rPr lang="en-US" sz="1200" b="1" dirty="0">
                <a:solidFill>
                  <a:srgbClr val="004000"/>
                </a:solidFill>
                <a:latin typeface="Palatino Linotype" panose="02040502050505030304" pitchFamily="18" charset="0"/>
              </a:rPr>
              <a:t>(11 – 11:45 am)       </a:t>
            </a:r>
            <a:r>
              <a:rPr lang="en-US" sz="1200" b="1" dirty="0">
                <a:solidFill>
                  <a:srgbClr val="004479"/>
                </a:solidFill>
                <a:latin typeface="Palatino Linotype" panose="02040502050505030304" pitchFamily="18" charset="0"/>
              </a:rPr>
              <a:t>René Vidal (Penn)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827537-7208-0F65-A97A-C5870770FECD}"/>
              </a:ext>
            </a:extLst>
          </p:cNvPr>
          <p:cNvGrpSpPr/>
          <p:nvPr/>
        </p:nvGrpSpPr>
        <p:grpSpPr>
          <a:xfrm>
            <a:off x="1858378" y="1722055"/>
            <a:ext cx="3162506" cy="590321"/>
            <a:chOff x="4405865" y="1586333"/>
            <a:chExt cx="4216675" cy="7870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A0A1CDB-C565-9AFA-1CBF-FE5243335D63}"/>
                </a:ext>
              </a:extLst>
            </p:cNvPr>
            <p:cNvSpPr txBox="1"/>
            <p:nvPr/>
          </p:nvSpPr>
          <p:spPr>
            <a:xfrm>
              <a:off x="4405865" y="1678344"/>
              <a:ext cx="3607096" cy="553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100" dirty="0">
                  <a:latin typeface="Palatino Linotype" panose="02040502050505030304" pitchFamily="18" charset="0"/>
                </a:rPr>
                <a:t>Tutorial @ </a:t>
              </a:r>
            </a:p>
          </p:txBody>
        </p:sp>
        <p:pic>
          <p:nvPicPr>
            <p:cNvPr id="1026" name="Picture 2" descr="CVPR Conference 2025 | June 11–15 | NVIDIA">
              <a:extLst>
                <a:ext uri="{FF2B5EF4-FFF2-40B4-BE49-F238E27FC236}">
                  <a16:creationId xmlns:a16="http://schemas.microsoft.com/office/drawing/2014/main" id="{D45870C0-BF65-C385-C04A-9959A9F05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9413" y="1586333"/>
              <a:ext cx="2413127" cy="787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10985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0585A-5A03-363B-0439-E5EA284B0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Question Answering System [1]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EF390B-FA9A-01AC-5A66-8B5074E6BF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Pseudo-labeling</a:t>
            </a:r>
            <a:r>
              <a:rPr lang="en-US" dirty="0"/>
              <a:t>: Use GPT to determine class-relevant queries and use CLIP to determine probability of being true based on image.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4320" lvl="1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/>
              <a:t>Concept-QA</a:t>
            </a:r>
            <a:r>
              <a:rPr lang="en-US" dirty="0"/>
              <a:t>: Train a </a:t>
            </a:r>
            <a:r>
              <a:rPr lang="en-US" dirty="0">
                <a:solidFill>
                  <a:srgbClr val="C00000"/>
                </a:solidFill>
              </a:rPr>
              <a:t>lightweight visual question answering (VQA) </a:t>
            </a:r>
            <a:r>
              <a:rPr lang="en-US" dirty="0"/>
              <a:t>system using pseudo-answers as we don’t know class at test time.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67760A-48D8-35F6-DF71-6963AE553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907" y="1777707"/>
            <a:ext cx="4820186" cy="13281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29739-578E-F2DF-88BE-3316DEC8D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330" y="3934066"/>
            <a:ext cx="3267338" cy="659101"/>
          </a:xfrm>
          <a:prstGeom prst="rect">
            <a:avLst/>
          </a:prstGeom>
        </p:spPr>
      </p:pic>
      <p:sp>
        <p:nvSpPr>
          <p:cNvPr id="6" name="[1] Donald Geman and Bruno Jedynak. An active testing model for tracking roads in satellite images. IEEE Transactions on Pattern Analysis and Machine Intelligence, 18(1):1–14, 1996.">
            <a:extLst>
              <a:ext uri="{FF2B5EF4-FFF2-40B4-BE49-F238E27FC236}">
                <a16:creationId xmlns:a16="http://schemas.microsoft.com/office/drawing/2014/main" id="{E7A7E88D-B339-B3D6-62C1-3B34CE6F6735}"/>
              </a:ext>
            </a:extLst>
          </p:cNvPr>
          <p:cNvSpPr txBox="1"/>
          <p:nvPr/>
        </p:nvSpPr>
        <p:spPr>
          <a:xfrm>
            <a:off x="-1" y="4935084"/>
            <a:ext cx="7680960" cy="185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30603" tIns="30603" rIns="30603" bIns="30603" anchor="b">
            <a:spAutoFit/>
          </a:bodyPr>
          <a:lstStyle>
            <a:lvl1pPr>
              <a:buClr>
                <a:srgbClr val="4349AA"/>
              </a:buClr>
              <a:defRPr sz="10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defRPr>
            </a:lvl1pPr>
          </a:lstStyle>
          <a:p>
            <a:r>
              <a:rPr lang="en-US" sz="804" dirty="0">
                <a:solidFill>
                  <a:schemeClr val="tx1"/>
                </a:solidFill>
              </a:rPr>
              <a:t>[1] Chattopadhyay, Chan, Vidal. "Bootstrapping Variational Information Pursuit with Foundation Models for Interpretable Image Classification." ICLR 2024</a:t>
            </a:r>
          </a:p>
        </p:txBody>
      </p:sp>
    </p:spTree>
    <p:extLst>
      <p:ext uri="{BB962C8B-B14F-4D97-AF65-F5344CB8AC3E}">
        <p14:creationId xmlns:p14="http://schemas.microsoft.com/office/powerpoint/2010/main" val="3229624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04287-8C1A-5B01-960D-FBAAAF0D7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Interpretability of Concept-QA answers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734AF-1573-C1E5-7EB3-DAFE460988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Concept-QA is more interpretable than CLIP!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4627F0-8905-8B4E-61F8-01AB985CF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526" y="1970472"/>
            <a:ext cx="3050729" cy="17421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68E3EC-B378-875E-7CDC-BCDA7FB9DE8B}"/>
                  </a:ext>
                </a:extLst>
              </p:cNvPr>
              <p:cNvSpPr txBox="1"/>
              <p:nvPr/>
            </p:nvSpPr>
            <p:spPr>
              <a:xfrm>
                <a:off x="3382183" y="1775941"/>
                <a:ext cx="1972976" cy="396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94"/>
                  <a:t>Input image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94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94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894">
                            <a:latin typeface="Cambria Math" panose="02040503050406030204" pitchFamily="18" charset="0"/>
                          </a:rPr>
                          <m:t>obs</m:t>
                        </m:r>
                      </m:sup>
                    </m:sSup>
                  </m:oMath>
                </a14:m>
                <a:endParaRPr lang="en-US" sz="1894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68E3EC-B378-875E-7CDC-BCDA7FB9D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183" y="1775941"/>
                <a:ext cx="1972976" cy="396519"/>
              </a:xfrm>
              <a:prstGeom prst="rect">
                <a:avLst/>
              </a:prstGeom>
              <a:blipFill>
                <a:blip r:embed="rId3"/>
                <a:stretch>
                  <a:fillRect l="-3205" t="-312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6">
            <a:extLst>
              <a:ext uri="{FF2B5EF4-FFF2-40B4-BE49-F238E27FC236}">
                <a16:creationId xmlns:a16="http://schemas.microsoft.com/office/drawing/2014/main" id="{7F170F6E-64CF-FF01-18E8-4012CE66E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782" y="2154389"/>
            <a:ext cx="1281799" cy="128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E68F36-2315-6D0E-871E-9BBAE60A4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999" y="1970472"/>
            <a:ext cx="2867385" cy="169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4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0B8EE-35B0-9ECC-35DB-A5F8AD9CF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of Concept-QA answers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87578-7D25-DD6F-B849-6671D8242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Concept-QA is </a:t>
            </a:r>
            <a:r>
              <a:rPr lang="en-US" dirty="0">
                <a:solidFill>
                  <a:srgbClr val="C00000"/>
                </a:solidFill>
              </a:rPr>
              <a:t>more accurate </a:t>
            </a:r>
            <a:r>
              <a:rPr lang="en-US" dirty="0"/>
              <a:t>than CLIP &amp; </a:t>
            </a:r>
            <a:r>
              <a:rPr lang="en-US" dirty="0">
                <a:solidFill>
                  <a:srgbClr val="C00000"/>
                </a:solidFill>
              </a:rPr>
              <a:t>more efficient</a:t>
            </a:r>
            <a:r>
              <a:rPr lang="en-US" dirty="0"/>
              <a:t> than BLIP2: </a:t>
            </a:r>
          </a:p>
          <a:p>
            <a:pPr lvl="1"/>
            <a:r>
              <a:rPr lang="en-US" dirty="0"/>
              <a:t>Concept-QA takes 0.04s per query vs 1.52s per query for BLIP2 FlanT5 model!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613D4C-DCBD-9C15-A82B-88E716060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05" y="2095805"/>
            <a:ext cx="8033631" cy="239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28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AABEA-49C3-2878-114A-AE1B5D8D4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EBC5F-675A-E072-908D-99B9DEADD4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  <a:ea typeface="Verdana"/>
                <a:sym typeface="Verdana"/>
              </a:rPr>
              <a:t>Q3: How do we select the queries that form an explanation?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A1129D-48D1-70C7-A1B0-0E1E54BD50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973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16548-7E5A-352E-CEE5-DD54BC8ED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C0D73-2CFB-AB61-3A52-D4E94D0F7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Pursuit (IP)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3B288-63E2-30CD-B207-88FB289428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Q3: How do we select queries that form the explanation?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Shorter chains are easier to interpret.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smallest number of queries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that are 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sufficient for prediction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[1] Donald Geman and Bruno Jedynak. An active testing model for tracking roads in satellite images. IEEE Transactions on Pattern Analysis and Machine Intelligence, 18(1):1–14, 1996.">
            <a:extLst>
              <a:ext uri="{FF2B5EF4-FFF2-40B4-BE49-F238E27FC236}">
                <a16:creationId xmlns:a16="http://schemas.microsoft.com/office/drawing/2014/main" id="{204B5CB6-35CE-143E-297E-22BF8CA843B4}"/>
              </a:ext>
            </a:extLst>
          </p:cNvPr>
          <p:cNvSpPr txBox="1"/>
          <p:nvPr/>
        </p:nvSpPr>
        <p:spPr>
          <a:xfrm>
            <a:off x="-1" y="4480560"/>
            <a:ext cx="7680960" cy="640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30603" tIns="30603" rIns="30603" bIns="30603" anchor="b">
            <a:spAutoFit/>
          </a:bodyPr>
          <a:lstStyle>
            <a:lvl1pPr>
              <a:buClr>
                <a:srgbClr val="4349AA"/>
              </a:buClr>
              <a:defRPr sz="10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defRPr>
            </a:lvl1pPr>
          </a:lstStyle>
          <a:p>
            <a:r>
              <a:rPr lang="en-US" sz="804" dirty="0">
                <a:solidFill>
                  <a:schemeClr val="tx1"/>
                </a:solidFill>
              </a:rPr>
              <a:t>[1]</a:t>
            </a:r>
            <a:r>
              <a:rPr lang="en-US" sz="804" dirty="0">
                <a:solidFill>
                  <a:schemeClr val="tx1"/>
                </a:solidFill>
                <a:latin typeface="Arial" panose="020B0604020202020204" pitchFamily="34" charset="0"/>
              </a:rPr>
              <a:t> Chattopadhyay, Slocum, </a:t>
            </a:r>
            <a:r>
              <a:rPr lang="en-US" sz="804" dirty="0" err="1">
                <a:solidFill>
                  <a:schemeClr val="tx1"/>
                </a:solidFill>
                <a:latin typeface="Arial" panose="020B0604020202020204" pitchFamily="34" charset="0"/>
              </a:rPr>
              <a:t>Haeffele</a:t>
            </a:r>
            <a:r>
              <a:rPr lang="en-US" sz="804" dirty="0">
                <a:solidFill>
                  <a:schemeClr val="tx1"/>
                </a:solidFill>
                <a:latin typeface="Arial" panose="020B0604020202020204" pitchFamily="34" charset="0"/>
              </a:rPr>
              <a:t>, Vidal, </a:t>
            </a:r>
            <a:r>
              <a:rPr lang="en-US" sz="804" dirty="0" err="1">
                <a:solidFill>
                  <a:schemeClr val="tx1"/>
                </a:solidFill>
                <a:latin typeface="Arial" panose="020B0604020202020204" pitchFamily="34" charset="0"/>
              </a:rPr>
              <a:t>Geman</a:t>
            </a:r>
            <a:r>
              <a:rPr lang="en-US" sz="804" dirty="0">
                <a:solidFill>
                  <a:schemeClr val="tx1"/>
                </a:solidFill>
                <a:latin typeface="Arial" panose="020B0604020202020204" pitchFamily="34" charset="0"/>
              </a:rPr>
              <a:t>. Interpretable by design: Learning predictors by composing interpretable queries. TPAMI 2022.</a:t>
            </a:r>
            <a:br>
              <a:rPr lang="en-US" sz="804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sz="804" dirty="0">
                <a:solidFill>
                  <a:schemeClr val="tx1"/>
                </a:solidFill>
                <a:latin typeface="Arial" panose="020B0604020202020204" pitchFamily="34" charset="0"/>
              </a:rPr>
              <a:t>[2] Chattopadhyay, Chan, </a:t>
            </a:r>
            <a:r>
              <a:rPr lang="en-US" sz="804" dirty="0" err="1">
                <a:solidFill>
                  <a:schemeClr val="tx1"/>
                </a:solidFill>
                <a:latin typeface="Arial" panose="020B0604020202020204" pitchFamily="34" charset="0"/>
              </a:rPr>
              <a:t>Haeffele</a:t>
            </a:r>
            <a:r>
              <a:rPr lang="en-US" sz="804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en-US" sz="804" dirty="0" err="1">
                <a:solidFill>
                  <a:schemeClr val="tx1"/>
                </a:solidFill>
                <a:latin typeface="Arial" panose="020B0604020202020204" pitchFamily="34" charset="0"/>
              </a:rPr>
              <a:t>Geman</a:t>
            </a:r>
            <a:r>
              <a:rPr lang="en-US" sz="804" dirty="0">
                <a:solidFill>
                  <a:schemeClr val="tx1"/>
                </a:solidFill>
                <a:latin typeface="Arial" panose="020B0604020202020204" pitchFamily="34" charset="0"/>
              </a:rPr>
              <a:t>, Vidal. Variational Information Pursuit for Interpretable Predictions, ICLR 2023.</a:t>
            </a:r>
          </a:p>
          <a:p>
            <a:r>
              <a:rPr lang="en-US" sz="804" dirty="0">
                <a:solidFill>
                  <a:schemeClr val="tx1"/>
                </a:solidFill>
                <a:latin typeface="Arial" panose="020B0604020202020204" pitchFamily="34" charset="0"/>
              </a:rPr>
              <a:t>[3] Chattopadhyay, Pilgrim, Vidal. Information Maximization Perspective of Orthogonal Matching Pursuit with Applications to Explainable AI. </a:t>
            </a:r>
            <a:r>
              <a:rPr lang="en-US" sz="804" dirty="0" err="1">
                <a:solidFill>
                  <a:schemeClr val="tx1"/>
                </a:solidFill>
                <a:latin typeface="Arial" panose="020B0604020202020204" pitchFamily="34" charset="0"/>
              </a:rPr>
              <a:t>NeurIPS</a:t>
            </a:r>
            <a:r>
              <a:rPr lang="en-US" sz="804" dirty="0">
                <a:solidFill>
                  <a:schemeClr val="tx1"/>
                </a:solidFill>
                <a:latin typeface="Arial" panose="020B0604020202020204" pitchFamily="34" charset="0"/>
              </a:rPr>
              <a:t> 2023.</a:t>
            </a:r>
          </a:p>
          <a:p>
            <a:r>
              <a:rPr lang="en-US" sz="804" dirty="0">
                <a:solidFill>
                  <a:schemeClr val="tx1"/>
                </a:solidFill>
                <a:latin typeface="Arial" panose="020B0604020202020204" pitchFamily="34" charset="0"/>
              </a:rPr>
              <a:t>[4] Chattopadhyay, Chan, Vidal. Bootstrapping Variational Information Pursuit with Foundation Models for Interpretable Image Classification. ICLR 2024.</a:t>
            </a:r>
          </a:p>
          <a:p>
            <a:r>
              <a:rPr lang="en-US" sz="804" dirty="0">
                <a:solidFill>
                  <a:schemeClr val="tx1"/>
                </a:solidFill>
                <a:latin typeface="Arial" panose="020B0604020202020204" pitchFamily="34" charset="0"/>
              </a:rPr>
              <a:t>[5] Chattopadhyay, </a:t>
            </a:r>
            <a:r>
              <a:rPr lang="en-US" sz="804" dirty="0" err="1">
                <a:solidFill>
                  <a:schemeClr val="tx1"/>
                </a:solidFill>
                <a:latin typeface="Arial" panose="020B0604020202020204" pitchFamily="34" charset="0"/>
              </a:rPr>
              <a:t>Haeffele</a:t>
            </a:r>
            <a:r>
              <a:rPr lang="en-US" sz="804" dirty="0">
                <a:solidFill>
                  <a:schemeClr val="tx1"/>
                </a:solidFill>
                <a:latin typeface="Arial" panose="020B0604020202020204" pitchFamily="34" charset="0"/>
              </a:rPr>
              <a:t>, Vidal, </a:t>
            </a:r>
            <a:r>
              <a:rPr lang="en-US" sz="804" dirty="0" err="1">
                <a:solidFill>
                  <a:schemeClr val="tx1"/>
                </a:solidFill>
                <a:latin typeface="Arial" panose="020B0604020202020204" pitchFamily="34" charset="0"/>
              </a:rPr>
              <a:t>Geman</a:t>
            </a:r>
            <a:r>
              <a:rPr lang="en-US" sz="804" dirty="0">
                <a:solidFill>
                  <a:schemeClr val="tx1"/>
                </a:solidFill>
                <a:latin typeface="Arial" panose="020B0604020202020204" pitchFamily="34" charset="0"/>
              </a:rPr>
              <a:t>. Performance Bounds for Active Binary Testing with Information Maximization. ICML 2024.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683B9D-BE77-143E-99F5-261481189D1D}"/>
              </a:ext>
            </a:extLst>
          </p:cNvPr>
          <p:cNvSpPr/>
          <p:nvPr/>
        </p:nvSpPr>
        <p:spPr>
          <a:xfrm>
            <a:off x="346426" y="2421771"/>
            <a:ext cx="4114800" cy="914400"/>
          </a:xfrm>
          <a:prstGeom prst="rect">
            <a:avLst/>
          </a:prstGeom>
          <a:solidFill>
            <a:srgbClr val="D7D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b"/>
          <a:lstStyle/>
          <a:p>
            <a:pPr algn="ctr"/>
            <a:r>
              <a:rPr lang="en-US" sz="1800" dirty="0">
                <a:solidFill>
                  <a:srgbClr val="0048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</a:t>
            </a:r>
            <a:r>
              <a:rPr lang="en-US" sz="1800" dirty="0">
                <a:solidFill>
                  <a:srgbClr val="D826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deep generative model </a:t>
            </a:r>
            <a:r>
              <a:rPr lang="en-US" sz="1800" dirty="0">
                <a:solidFill>
                  <a:srgbClr val="0048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1800" dirty="0">
                <a:solidFill>
                  <a:srgbClr val="D826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solidFill>
                  <a:srgbClr val="0048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it to select </a:t>
            </a:r>
            <a:r>
              <a:rPr lang="en-US" sz="1800" dirty="0">
                <a:solidFill>
                  <a:srgbClr val="D826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informative queries</a:t>
            </a:r>
            <a:r>
              <a:rPr lang="en-US" sz="1800" dirty="0">
                <a:solidFill>
                  <a:srgbClr val="0048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dirty="0">
              <a:solidFill>
                <a:srgbClr val="D8267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F91AFA-E1DB-9BB5-1C9D-2FA4DF5B117C}"/>
              </a:ext>
            </a:extLst>
          </p:cNvPr>
          <p:cNvSpPr txBox="1"/>
          <p:nvPr/>
        </p:nvSpPr>
        <p:spPr>
          <a:xfrm>
            <a:off x="940786" y="2252682"/>
            <a:ext cx="2926080" cy="40011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  <a:spcAft>
                <a:spcPts val="200"/>
              </a:spcAft>
            </a:pPr>
            <a:r>
              <a:rPr lang="en-US" sz="2000" dirty="0">
                <a:solidFill>
                  <a:schemeClr val="bg1"/>
                </a:solidFill>
              </a:rPr>
              <a:t>Generative-IP (G-IP) [1]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43BFAC-F5FC-10C3-B158-4D94AA0F9453}"/>
              </a:ext>
            </a:extLst>
          </p:cNvPr>
          <p:cNvSpPr/>
          <p:nvPr/>
        </p:nvSpPr>
        <p:spPr>
          <a:xfrm>
            <a:off x="4682776" y="2423630"/>
            <a:ext cx="4114800" cy="914400"/>
          </a:xfrm>
          <a:prstGeom prst="rect">
            <a:avLst/>
          </a:prstGeom>
          <a:solidFill>
            <a:srgbClr val="D7D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b"/>
          <a:lstStyle/>
          <a:p>
            <a:pPr algn="ctr"/>
            <a:r>
              <a:rPr lang="en-US" sz="1800" dirty="0">
                <a:solidFill>
                  <a:srgbClr val="0048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 deep network to </a:t>
            </a:r>
            <a:r>
              <a:rPr lang="en-US" sz="1800" dirty="0">
                <a:solidFill>
                  <a:srgbClr val="D826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the next optimal query</a:t>
            </a:r>
            <a:r>
              <a:rPr lang="en-US" sz="1800" dirty="0">
                <a:solidFill>
                  <a:srgbClr val="0048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given answers thus far.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EE3892-FA01-3C32-EF10-834846130274}"/>
              </a:ext>
            </a:extLst>
          </p:cNvPr>
          <p:cNvSpPr txBox="1"/>
          <p:nvPr/>
        </p:nvSpPr>
        <p:spPr>
          <a:xfrm>
            <a:off x="5277136" y="2252682"/>
            <a:ext cx="2926080" cy="40011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  <a:spcAft>
                <a:spcPts val="200"/>
              </a:spcAft>
            </a:pPr>
            <a:r>
              <a:rPr lang="en-US" sz="2000" dirty="0">
                <a:solidFill>
                  <a:schemeClr val="bg1"/>
                </a:solidFill>
              </a:rPr>
              <a:t>Variational-IP (V-IP) [2]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E6BD8A-AC49-36DF-F144-E5912F8F00B6}"/>
              </a:ext>
            </a:extLst>
          </p:cNvPr>
          <p:cNvSpPr/>
          <p:nvPr/>
        </p:nvSpPr>
        <p:spPr>
          <a:xfrm>
            <a:off x="346426" y="3672503"/>
            <a:ext cx="8451150" cy="640080"/>
          </a:xfrm>
          <a:prstGeom prst="rect">
            <a:avLst/>
          </a:prstGeom>
          <a:solidFill>
            <a:srgbClr val="D7D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b"/>
          <a:lstStyle/>
          <a:p>
            <a:pPr algn="ctr"/>
            <a:r>
              <a:rPr lang="en-US" sz="1800" dirty="0">
                <a:solidFill>
                  <a:srgbClr val="0048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1800" dirty="0">
                <a:solidFill>
                  <a:srgbClr val="D826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orthogonal matching pursuit </a:t>
            </a:r>
            <a:r>
              <a:rPr lang="en-US" sz="1800" dirty="0">
                <a:solidFill>
                  <a:srgbClr val="0048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800" dirty="0">
                <a:solidFill>
                  <a:srgbClr val="D826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 vision and language models</a:t>
            </a:r>
            <a:r>
              <a:rPr lang="en-US" sz="1800" dirty="0">
                <a:solidFill>
                  <a:srgbClr val="0048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A99526-64C0-0EA0-F1FA-BAED78CCC370}"/>
              </a:ext>
            </a:extLst>
          </p:cNvPr>
          <p:cNvSpPr txBox="1"/>
          <p:nvPr/>
        </p:nvSpPr>
        <p:spPr>
          <a:xfrm>
            <a:off x="3108960" y="3505201"/>
            <a:ext cx="2926080" cy="40011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  <a:spcAft>
                <a:spcPts val="200"/>
              </a:spcAft>
            </a:pPr>
            <a:r>
              <a:rPr lang="en-US" sz="2000" dirty="0">
                <a:solidFill>
                  <a:schemeClr val="bg1"/>
                </a:solidFill>
              </a:rPr>
              <a:t>IP-OMP [3]</a:t>
            </a:r>
          </a:p>
        </p:txBody>
      </p:sp>
    </p:spTree>
    <p:extLst>
      <p:ext uri="{BB962C8B-B14F-4D97-AF65-F5344CB8AC3E}">
        <p14:creationId xmlns:p14="http://schemas.microsoft.com/office/powerpoint/2010/main" val="333350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16C9D0A7-B3DD-85A1-AA15-293BB34D381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Notation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dirty="0"/>
                  <a:t> : input variable (data).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US" dirty="0"/>
                  <a:t> : prediction variable (label).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 dirty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𝒜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: query set.</a:t>
                </a:r>
              </a:p>
              <a:p>
                <a:pPr lvl="3"/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Querier 𝜋 </a:t>
                </a:r>
                <a:r>
                  <a:rPr lang="en-US" dirty="0"/>
                  <a:t>: a function that selects the next question given history.</a:t>
                </a:r>
              </a:p>
              <a:p>
                <a:pPr lvl="2"/>
                <a:endParaRPr lang="en-US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lvl="2"/>
                <a:endParaRPr lang="en-US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Code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: chain of query-answers selected by the querier for input 𝑋.</a:t>
                </a: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16C9D0A7-B3DD-85A1-AA15-293BB34D38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16" r="-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9F753C4-EDDB-1D98-C1A8-4C1C3B0AB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Pursuit: Problem Formulation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A3D541B-7E1F-883D-86F3-9B9321C1EB84}"/>
              </a:ext>
            </a:extLst>
          </p:cNvPr>
          <p:cNvSpPr/>
          <p:nvPr/>
        </p:nvSpPr>
        <p:spPr>
          <a:xfrm>
            <a:off x="6637814" y="1911350"/>
            <a:ext cx="551820" cy="660400"/>
          </a:xfrm>
          <a:prstGeom prst="roundRect">
            <a:avLst/>
          </a:prstGeom>
          <a:solidFill>
            <a:srgbClr val="D7D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744DC4-4DA1-13F5-90D4-05EBD1E13E3B}"/>
                  </a:ext>
                </a:extLst>
              </p:cNvPr>
              <p:cNvSpPr txBox="1"/>
              <p:nvPr/>
            </p:nvSpPr>
            <p:spPr>
              <a:xfrm>
                <a:off x="5680003" y="1998814"/>
                <a:ext cx="672133" cy="487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kern="0" dirty="0" smtClean="0">
                          <a:solidFill>
                            <a:srgbClr val="C00000"/>
                          </a:solidFill>
                          <a:uFill>
                            <a:solidFill>
                              <a:srgbClr val="0048AA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𝑋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744DC4-4DA1-13F5-90D4-05EBD1E13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003" y="1998814"/>
                <a:ext cx="672133" cy="4873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FFBF60-18C2-D3C9-DFB6-89C84D80A7FB}"/>
                  </a:ext>
                </a:extLst>
              </p:cNvPr>
              <p:cNvSpPr txBox="1"/>
              <p:nvPr/>
            </p:nvSpPr>
            <p:spPr>
              <a:xfrm>
                <a:off x="6691384" y="2002790"/>
                <a:ext cx="458972" cy="4873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kern="0" dirty="0" smtClean="0">
                          <a:solidFill>
                            <a:srgbClr val="D82679"/>
                          </a:solidFill>
                          <a:uFill>
                            <a:solidFill>
                              <a:srgbClr val="0048AA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𝑞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FFBF60-18C2-D3C9-DFB6-89C84D80A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1384" y="2002790"/>
                <a:ext cx="458972" cy="487313"/>
              </a:xfrm>
              <a:prstGeom prst="rect">
                <a:avLst/>
              </a:prstGeom>
              <a:blipFill>
                <a:blip r:embed="rId4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BD9D4C-2080-5C18-9410-95C187920FDE}"/>
                  </a:ext>
                </a:extLst>
              </p:cNvPr>
              <p:cNvSpPr txBox="1"/>
              <p:nvPr/>
            </p:nvSpPr>
            <p:spPr>
              <a:xfrm>
                <a:off x="7475312" y="2002790"/>
                <a:ext cx="551821" cy="487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kern="0" dirty="0" smtClean="0">
                          <a:solidFill>
                            <a:srgbClr val="C00000"/>
                          </a:solidFill>
                          <a:uFill>
                            <a:solidFill>
                              <a:srgbClr val="0048AA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BD9D4C-2080-5C18-9410-95C187920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312" y="2002790"/>
                <a:ext cx="551821" cy="4873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ine">
            <a:extLst>
              <a:ext uri="{FF2B5EF4-FFF2-40B4-BE49-F238E27FC236}">
                <a16:creationId xmlns:a16="http://schemas.microsoft.com/office/drawing/2014/main" id="{2A29CA98-4607-A865-4831-DE73E80CDC53}"/>
              </a:ext>
            </a:extLst>
          </p:cNvPr>
          <p:cNvSpPr/>
          <p:nvPr/>
        </p:nvSpPr>
        <p:spPr>
          <a:xfrm flipV="1">
            <a:off x="6316404" y="2246630"/>
            <a:ext cx="322747" cy="0"/>
          </a:xfrm>
          <a:prstGeom prst="line">
            <a:avLst/>
          </a:prstGeom>
          <a:ln w="38100">
            <a:solidFill>
              <a:srgbClr val="D82679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CC5CC1CD-C254-DC3B-D25A-7EB0579C8491}"/>
              </a:ext>
            </a:extLst>
          </p:cNvPr>
          <p:cNvSpPr/>
          <p:nvPr/>
        </p:nvSpPr>
        <p:spPr>
          <a:xfrm flipV="1">
            <a:off x="7187013" y="2246630"/>
            <a:ext cx="322747" cy="0"/>
          </a:xfrm>
          <a:prstGeom prst="line">
            <a:avLst/>
          </a:prstGeom>
          <a:ln w="38100">
            <a:solidFill>
              <a:srgbClr val="D82679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D9AC35A-0F5D-5F90-C70A-10666CEEDF17}"/>
              </a:ext>
            </a:extLst>
          </p:cNvPr>
          <p:cNvSpPr/>
          <p:nvPr/>
        </p:nvSpPr>
        <p:spPr>
          <a:xfrm>
            <a:off x="4370801" y="3199750"/>
            <a:ext cx="551820" cy="660400"/>
          </a:xfrm>
          <a:prstGeom prst="roundRect">
            <a:avLst/>
          </a:prstGeom>
          <a:solidFill>
            <a:srgbClr val="D7D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0D1223B-E8B4-277C-C0C8-13121CF55F13}"/>
                  </a:ext>
                </a:extLst>
              </p:cNvPr>
              <p:cNvSpPr txBox="1"/>
              <p:nvPr/>
            </p:nvSpPr>
            <p:spPr>
              <a:xfrm>
                <a:off x="2512804" y="3287214"/>
                <a:ext cx="1572319" cy="487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kern="0" dirty="0" smtClean="0">
                              <a:solidFill>
                                <a:srgbClr val="C00000"/>
                              </a:solidFill>
                              <a:uFill>
                                <a:solidFill>
                                  <a:srgbClr val="0048AA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400" b="0" i="1" kern="0" dirty="0" smtClean="0">
                              <a:solidFill>
                                <a:srgbClr val="C00000"/>
                              </a:solidFill>
                              <a:uFill>
                                <a:solidFill>
                                  <a:srgbClr val="0048AA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(</m:t>
                          </m:r>
                          <m:r>
                            <a:rPr lang="en-US" sz="2400" b="0" i="1" kern="0" dirty="0" smtClean="0">
                              <a:solidFill>
                                <a:srgbClr val="C00000"/>
                              </a:solidFill>
                              <a:uFill>
                                <a:solidFill>
                                  <a:srgbClr val="0048AA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kern="0" dirty="0" smtClean="0">
                              <a:solidFill>
                                <a:srgbClr val="C00000"/>
                              </a:solidFill>
                              <a:uFill>
                                <a:solidFill>
                                  <a:srgbClr val="0048AA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1:</m:t>
                          </m:r>
                          <m:r>
                            <a:rPr lang="en-US" sz="2400" b="0" i="1" kern="0" dirty="0" smtClean="0">
                              <a:solidFill>
                                <a:srgbClr val="C00000"/>
                              </a:solidFill>
                              <a:uFill>
                                <a:solidFill>
                                  <a:srgbClr val="0048AA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 dirty="0">
                              <a:solidFill>
                                <a:srgbClr val="C00000"/>
                              </a:solidFill>
                              <a:uFill>
                                <a:solidFill>
                                  <a:srgbClr val="0048AA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uFill>
                                <a:solidFill>
                                  <a:srgbClr val="0048AA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uFill>
                                <a:solidFill>
                                  <a:srgbClr val="0048AA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uFill>
                                <a:solidFill>
                                  <a:srgbClr val="0048AA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uFill>
                                <a:solidFill>
                                  <a:srgbClr val="0048AA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uFill>
                            <a:solidFill>
                              <a:srgbClr val="0048AA"/>
                            </a:solidFill>
                          </a:u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0D1223B-E8B4-277C-C0C8-13121CF55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2804" y="3287214"/>
                <a:ext cx="1572319" cy="487313"/>
              </a:xfrm>
              <a:prstGeom prst="rect">
                <a:avLst/>
              </a:prstGeom>
              <a:blipFill>
                <a:blip r:embed="rId6"/>
                <a:stretch>
                  <a:fillRect l="-3200" r="-48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FA9C18-DF4C-C4D0-FB6D-05067E986DB5}"/>
                  </a:ext>
                </a:extLst>
              </p:cNvPr>
              <p:cNvSpPr txBox="1"/>
              <p:nvPr/>
            </p:nvSpPr>
            <p:spPr>
              <a:xfrm>
                <a:off x="4424371" y="3291190"/>
                <a:ext cx="458972" cy="4873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kern="0" dirty="0" smtClean="0">
                          <a:solidFill>
                            <a:srgbClr val="C00000"/>
                          </a:solidFill>
                          <a:uFill>
                            <a:solidFill>
                              <a:srgbClr val="0048AA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𝜋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FA9C18-DF4C-C4D0-FB6D-05067E986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371" y="3291190"/>
                <a:ext cx="458972" cy="4873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719B52-2D5C-DB1B-4F81-36F2E934678F}"/>
                  </a:ext>
                </a:extLst>
              </p:cNvPr>
              <p:cNvSpPr txBox="1"/>
              <p:nvPr/>
            </p:nvSpPr>
            <p:spPr>
              <a:xfrm>
                <a:off x="5208299" y="3291190"/>
                <a:ext cx="551821" cy="487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kern="0" dirty="0" smtClean="0">
                              <a:solidFill>
                                <a:srgbClr val="C00000"/>
                              </a:solidFill>
                              <a:uFill>
                                <a:solidFill>
                                  <a:srgbClr val="0048AA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400" b="0" i="1" kern="0" dirty="0" smtClean="0">
                              <a:solidFill>
                                <a:srgbClr val="C00000"/>
                              </a:solidFill>
                              <a:uFill>
                                <a:solidFill>
                                  <a:srgbClr val="0048AA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kern="0" dirty="0" smtClean="0">
                              <a:solidFill>
                                <a:srgbClr val="C00000"/>
                              </a:solidFill>
                              <a:uFill>
                                <a:solidFill>
                                  <a:srgbClr val="0048AA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𝑘</m:t>
                          </m:r>
                          <m:r>
                            <a:rPr lang="en-US" sz="2400" b="0" i="1" kern="0" dirty="0" smtClean="0">
                              <a:solidFill>
                                <a:srgbClr val="C00000"/>
                              </a:solidFill>
                              <a:uFill>
                                <a:solidFill>
                                  <a:srgbClr val="0048AA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719B52-2D5C-DB1B-4F81-36F2E9346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299" y="3291190"/>
                <a:ext cx="551821" cy="487313"/>
              </a:xfrm>
              <a:prstGeom prst="rect">
                <a:avLst/>
              </a:prstGeom>
              <a:blipFill>
                <a:blip r:embed="rId8"/>
                <a:stretch>
                  <a:fillRect l="-2222" r="-35556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Line">
            <a:extLst>
              <a:ext uri="{FF2B5EF4-FFF2-40B4-BE49-F238E27FC236}">
                <a16:creationId xmlns:a16="http://schemas.microsoft.com/office/drawing/2014/main" id="{D8D43812-188A-1252-53C3-041D26F84FD9}"/>
              </a:ext>
            </a:extLst>
          </p:cNvPr>
          <p:cNvSpPr/>
          <p:nvPr/>
        </p:nvSpPr>
        <p:spPr>
          <a:xfrm flipV="1">
            <a:off x="4049391" y="3535030"/>
            <a:ext cx="322747" cy="0"/>
          </a:xfrm>
          <a:prstGeom prst="line">
            <a:avLst/>
          </a:prstGeom>
          <a:ln w="38100">
            <a:solidFill>
              <a:srgbClr val="D82679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Line">
            <a:extLst>
              <a:ext uri="{FF2B5EF4-FFF2-40B4-BE49-F238E27FC236}">
                <a16:creationId xmlns:a16="http://schemas.microsoft.com/office/drawing/2014/main" id="{EA7EC208-B3EF-66A5-1146-117C559063A0}"/>
              </a:ext>
            </a:extLst>
          </p:cNvPr>
          <p:cNvSpPr/>
          <p:nvPr/>
        </p:nvSpPr>
        <p:spPr>
          <a:xfrm flipV="1">
            <a:off x="4920000" y="3535030"/>
            <a:ext cx="322747" cy="0"/>
          </a:xfrm>
          <a:prstGeom prst="line">
            <a:avLst/>
          </a:prstGeom>
          <a:ln w="38100">
            <a:solidFill>
              <a:srgbClr val="D82679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3371E2-AD14-785C-C17C-9A8FD2493397}"/>
                  </a:ext>
                </a:extLst>
              </p:cNvPr>
              <p:cNvSpPr txBox="1"/>
              <p:nvPr/>
            </p:nvSpPr>
            <p:spPr>
              <a:xfrm>
                <a:off x="3785840" y="4335933"/>
                <a:ext cx="1572319" cy="487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kern="0" dirty="0" smtClean="0">
                              <a:solidFill>
                                <a:srgbClr val="C00000"/>
                              </a:solidFill>
                              <a:uFill>
                                <a:solidFill>
                                  <a:srgbClr val="0048AA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400" b="0" i="1" kern="0" dirty="0" smtClean="0">
                              <a:solidFill>
                                <a:srgbClr val="C00000"/>
                              </a:solidFill>
                              <a:uFill>
                                <a:solidFill>
                                  <a:srgbClr val="0048AA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(</m:t>
                          </m:r>
                          <m:r>
                            <a:rPr lang="en-US" sz="2400" b="0" i="1" kern="0" dirty="0" smtClean="0">
                              <a:solidFill>
                                <a:srgbClr val="C00000"/>
                              </a:solidFill>
                              <a:uFill>
                                <a:solidFill>
                                  <a:srgbClr val="0048AA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kern="0" dirty="0" smtClean="0">
                              <a:solidFill>
                                <a:srgbClr val="C00000"/>
                              </a:solidFill>
                              <a:uFill>
                                <a:solidFill>
                                  <a:srgbClr val="0048AA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1:</m:t>
                          </m:r>
                          <m:r>
                            <a:rPr lang="en-US" sz="2400" b="0" i="1" kern="0" dirty="0" smtClean="0">
                              <a:solidFill>
                                <a:srgbClr val="C00000"/>
                              </a:solidFill>
                              <a:uFill>
                                <a:solidFill>
                                  <a:srgbClr val="0048AA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 dirty="0">
                              <a:solidFill>
                                <a:srgbClr val="C00000"/>
                              </a:solidFill>
                              <a:uFill>
                                <a:solidFill>
                                  <a:srgbClr val="0048AA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uFill>
                                <a:solidFill>
                                  <a:srgbClr val="0048AA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uFill>
                                <a:solidFill>
                                  <a:srgbClr val="0048AA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uFill>
                                <a:solidFill>
                                  <a:srgbClr val="0048AA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uFill>
                                <a:solidFill>
                                  <a:srgbClr val="0048AA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uFill>
                            <a:solidFill>
                              <a:srgbClr val="0048AA"/>
                            </a:solidFill>
                          </a:u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3371E2-AD14-785C-C17C-9A8FD2493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840" y="4335933"/>
                <a:ext cx="1572319" cy="487313"/>
              </a:xfrm>
              <a:prstGeom prst="rect">
                <a:avLst/>
              </a:prstGeom>
              <a:blipFill>
                <a:blip r:embed="rId9"/>
                <a:stretch>
                  <a:fillRect l="-3226" r="-4839"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7168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834EB-F8C9-DD41-BE7B-B2BC811EF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Information Pursuit: Optimal Querier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F52ECDE-3B5B-8156-3C91-444443F27D1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What properties should an </a:t>
                </a:r>
                <a:r>
                  <a:rPr lang="en-US" dirty="0">
                    <a:solidFill>
                      <a:srgbClr val="C00000"/>
                    </a:solidFill>
                  </a:rPr>
                  <a:t>ideal querier </a:t>
                </a:r>
                <a:r>
                  <a:rPr lang="en-US" dirty="0"/>
                  <a:t>have?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Minimality</a:t>
                </a:r>
                <a:r>
                  <a:rPr lang="en-US" dirty="0"/>
                  <a:t>: shorter explanations are easier to interpret and thus preferred.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Sufficiency</a:t>
                </a:r>
                <a:r>
                  <a:rPr lang="en-US" dirty="0"/>
                  <a:t>: explanations (query-answer chains) should be a sufficient statistic for 𝑌.</a:t>
                </a:r>
              </a:p>
              <a:p>
                <a:r>
                  <a:rPr lang="en-US" dirty="0"/>
                  <a:t>Balance minimality of explanation with sufficiency via the objective: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lim>
                    </m:limLow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Code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b="0" dirty="0"/>
                  <a:t>		(Minimality)</a:t>
                </a:r>
                <a:br>
                  <a:rPr lang="en-US" b="0" dirty="0"/>
                </a:b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   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Code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b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	(Sufficiency)</a:t>
                </a:r>
              </a:p>
              <a:p>
                <a:r>
                  <a:rPr lang="en-US" dirty="0"/>
                  <a:t>Above problem is NP-Hard to solve [1], thus need for approximations.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F52ECDE-3B5B-8156-3C91-444443F27D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16" r="-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[1] Donald Geman and Bruno Jedynak. An active testing model for tracking roads in satellite images. IEEE Transactions on Pattern Analysis and Machine Intelligence, 18(1):1–14, 1996.">
            <a:extLst>
              <a:ext uri="{FF2B5EF4-FFF2-40B4-BE49-F238E27FC236}">
                <a16:creationId xmlns:a16="http://schemas.microsoft.com/office/drawing/2014/main" id="{310FD484-64AF-8AC3-7614-50F336F2AA70}"/>
              </a:ext>
            </a:extLst>
          </p:cNvPr>
          <p:cNvSpPr txBox="1"/>
          <p:nvPr/>
        </p:nvSpPr>
        <p:spPr>
          <a:xfrm>
            <a:off x="-1" y="4935084"/>
            <a:ext cx="7680960" cy="185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30603" tIns="30603" rIns="30603" bIns="30603" anchor="b">
            <a:spAutoFit/>
          </a:bodyPr>
          <a:lstStyle>
            <a:lvl1pPr>
              <a:buClr>
                <a:srgbClr val="4349AA"/>
              </a:buClr>
              <a:defRPr sz="10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defRPr>
            </a:lvl1pPr>
          </a:lstStyle>
          <a:p>
            <a:r>
              <a:rPr lang="en-US" sz="804" dirty="0">
                <a:solidFill>
                  <a:schemeClr val="tx1"/>
                </a:solidFill>
              </a:rPr>
              <a:t>[1] H. Laurent and R. L. Rivest, "Constructing optimal binary decision trees is np-complete", Inf. Process. Lett., vol. 5, no. 1, pp. 15-17, 1976.</a:t>
            </a:r>
          </a:p>
        </p:txBody>
      </p:sp>
    </p:spTree>
    <p:extLst>
      <p:ext uri="{BB962C8B-B14F-4D97-AF65-F5344CB8AC3E}">
        <p14:creationId xmlns:p14="http://schemas.microsoft.com/office/powerpoint/2010/main" val="87299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EB2A1-B785-0D37-43D8-3AEBDC4D4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Information Pursuit (G-IP)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C29778D-6287-AAAE-F5D8-ECC91FBCDF5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>
                    <a:uFill>
                      <a:solidFill>
                        <a:srgbClr val="0048AA"/>
                      </a:solidFill>
                    </a:uFill>
                    <a:sym typeface="Arial"/>
                  </a:rPr>
                  <a:t>Given query set </a:t>
                </a:r>
                <a14:m>
                  <m:oMath xmlns:m="http://schemas.openxmlformats.org/officeDocument/2006/math">
                    <m:r>
                      <a:rPr lang="en-US" i="1" dirty="0">
                        <a:uFill>
                          <a:solidFill>
                            <a:srgbClr val="0048AA"/>
                          </a:solidFill>
                        </a:uFill>
                        <a:latin typeface="Cambria Math" panose="02040503050406030204" pitchFamily="18" charset="0"/>
                        <a:sym typeface="Arial"/>
                      </a:rPr>
                      <m:t>𝑄</m:t>
                    </m:r>
                    <m:r>
                      <a:rPr lang="en-US" dirty="0">
                        <a:uFill>
                          <a:solidFill>
                            <a:srgbClr val="0048AA"/>
                          </a:solidFill>
                        </a:uFill>
                        <a:latin typeface="Cambria Math" panose="02040503050406030204" pitchFamily="18" charset="0"/>
                        <a:sym typeface="Arial"/>
                      </a:rPr>
                      <m:t>, </m:t>
                    </m:r>
                  </m:oMath>
                </a14:m>
                <a:r>
                  <a:rPr lang="en-US" dirty="0">
                    <a:uFill>
                      <a:solidFill>
                        <a:srgbClr val="0048AA"/>
                      </a:solidFill>
                    </a:uFill>
                    <a:sym typeface="Arial"/>
                  </a:rPr>
                  <a:t>Information Pursuit (IP) </a:t>
                </a:r>
                <a:r>
                  <a:rPr lang="en-US" dirty="0">
                    <a:solidFill>
                      <a:srgbClr val="C00000"/>
                    </a:solidFill>
                    <a:uFill>
                      <a:solidFill>
                        <a:srgbClr val="0048AA"/>
                      </a:solidFill>
                    </a:uFill>
                    <a:sym typeface="Arial"/>
                  </a:rPr>
                  <a:t>selects queries </a:t>
                </a:r>
                <a:r>
                  <a:rPr lang="en-US" dirty="0">
                    <a:uFill>
                      <a:solidFill>
                        <a:srgbClr val="0048AA"/>
                      </a:solidFill>
                    </a:uFill>
                    <a:sym typeface="Arial"/>
                  </a:rPr>
                  <a:t>sequentially and adaptively </a:t>
                </a:r>
                <a:r>
                  <a:rPr lang="en-US" dirty="0">
                    <a:solidFill>
                      <a:srgbClr val="C00000"/>
                    </a:solidFill>
                    <a:uFill>
                      <a:solidFill>
                        <a:srgbClr val="0048AA"/>
                      </a:solidFill>
                    </a:uFill>
                    <a:sym typeface="Arial"/>
                  </a:rPr>
                  <a:t>in order of information gain </a:t>
                </a:r>
                <a:r>
                  <a:rPr lang="en-US" dirty="0">
                    <a:uFill>
                      <a:solidFill>
                        <a:srgbClr val="0048AA"/>
                      </a:solidFill>
                    </a:uFill>
                    <a:sym typeface="Arial"/>
                  </a:rPr>
                  <a:t>[1].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C29778D-6287-AAAE-F5D8-ECC91FBCDF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7BD3C78-2C46-6783-8393-3B36049C3EC4}"/>
                  </a:ext>
                </a:extLst>
              </p:cNvPr>
              <p:cNvSpPr txBox="1"/>
              <p:nvPr/>
            </p:nvSpPr>
            <p:spPr>
              <a:xfrm>
                <a:off x="604361" y="1812437"/>
                <a:ext cx="8053992" cy="2675861"/>
              </a:xfrm>
              <a:prstGeom prst="rect">
                <a:avLst/>
              </a:prstGeom>
              <a:solidFill>
                <a:srgbClr val="7030A0">
                  <a:alpha val="10000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just" defTabSz="734518">
                  <a:buClrTx/>
                  <a:defRPr/>
                </a:pPr>
                <a:endParaRPr lang="en-US" altLang="en-US" sz="563" kern="12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algn="just" defTabSz="734518">
                  <a:buClrTx/>
                  <a:defRPr/>
                </a:pPr>
                <a:endParaRPr lang="en-US" altLang="en-US" sz="804" kern="12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algn="just" defTabSz="734518">
                  <a:buClrTx/>
                  <a:defRPr/>
                </a:pPr>
                <a:r>
                  <a:rPr lang="en-US" altLang="en-US" sz="1446" kern="12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Queries are chosen according to observed </a:t>
                </a:r>
                <a14:m>
                  <m:oMath xmlns:m="http://schemas.openxmlformats.org/officeDocument/2006/math">
                    <m:r>
                      <a:rPr lang="en-US" altLang="en-US" sz="1446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" charset="0"/>
                        <a:cs typeface="Calibri" panose="020F0502020204030204" pitchFamily="34" charset="0"/>
                      </a:rPr>
                      <m:t>𝑥</m:t>
                    </m:r>
                  </m:oMath>
                </a14:m>
                <a:r>
                  <a:rPr lang="en-US" altLang="en-US" sz="1446" kern="12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.</a:t>
                </a:r>
              </a:p>
              <a:p>
                <a:pPr algn="just" defTabSz="734518">
                  <a:buClrTx/>
                  <a:defRPr/>
                </a:pPr>
                <a:endParaRPr lang="en-US" altLang="en-US" sz="804" kern="12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marL="367259" indent="-367259" algn="just" defTabSz="734518">
                  <a:buClrTx/>
                  <a:buFont typeface="Arial" panose="020B0604020202020204" pitchFamily="34" charset="0"/>
                  <a:buChar char="•"/>
                  <a:defRPr/>
                </a:pPr>
                <a:r>
                  <a:rPr lang="en-US" altLang="en-US" sz="1446" kern="12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First query and prediction:</a:t>
                </a:r>
              </a:p>
              <a:p>
                <a:pPr marL="367259" indent="-367259" algn="just" defTabSz="734518">
                  <a:buClrTx/>
                  <a:buFont typeface="Arial" panose="020B0604020202020204" pitchFamily="34" charset="0"/>
                  <a:buChar char="•"/>
                  <a:defRPr/>
                </a:pPr>
                <a:endParaRPr lang="en-US" altLang="en-US" sz="1124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marL="367259" indent="-367259" algn="just" defTabSz="734518">
                  <a:buClrTx/>
                  <a:buFont typeface="Arial" panose="020B0604020202020204" pitchFamily="34" charset="0"/>
                  <a:buChar char="•"/>
                  <a:defRPr/>
                </a:pPr>
                <a:endParaRPr lang="en-US" altLang="en-US" sz="1124" kern="12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marL="367259" indent="-367259" algn="just" defTabSz="734518">
                  <a:buClrTx/>
                  <a:buFont typeface="Arial" panose="020B0604020202020204" pitchFamily="34" charset="0"/>
                  <a:buChar char="•"/>
                  <a:defRPr/>
                </a:pPr>
                <a:endParaRPr lang="en-US" altLang="en-US" sz="1124" kern="12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marL="367259" indent="-367259" algn="just" defTabSz="734518">
                  <a:buClrTx/>
                  <a:buFont typeface="Arial" panose="020B0604020202020204" pitchFamily="34" charset="0"/>
                  <a:buChar char="•"/>
                  <a:defRPr/>
                </a:pPr>
                <a:r>
                  <a:rPr lang="en-US" altLang="en-US" sz="1446" kern="12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Next query and prediction:</a:t>
                </a:r>
              </a:p>
              <a:p>
                <a:pPr marL="367259" indent="-367259" algn="just" defTabSz="734518">
                  <a:buClrTx/>
                  <a:buFont typeface="Arial" panose="020B0604020202020204" pitchFamily="34" charset="0"/>
                  <a:buChar char="•"/>
                  <a:defRPr/>
                </a:pPr>
                <a:endParaRPr lang="en-US" altLang="en-US" sz="1124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marL="367259" indent="-367259" algn="just" defTabSz="734518">
                  <a:buClrTx/>
                  <a:buFont typeface="Arial" panose="020B0604020202020204" pitchFamily="34" charset="0"/>
                  <a:buChar char="•"/>
                  <a:defRPr/>
                </a:pPr>
                <a:endParaRPr lang="en-US" altLang="en-US" sz="1124" kern="12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marL="367259" indent="-367259" algn="just" defTabSz="734518">
                  <a:buClrTx/>
                  <a:buFont typeface="Arial" panose="020B0604020202020204" pitchFamily="34" charset="0"/>
                  <a:buChar char="•"/>
                  <a:defRPr/>
                </a:pPr>
                <a:endParaRPr lang="en-US" altLang="en-US" sz="1124" kern="12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marL="367259" indent="-367259" algn="just" defTabSz="734518">
                  <a:buClrTx/>
                  <a:buFont typeface="Arial" panose="020B0604020202020204" pitchFamily="34" charset="0"/>
                  <a:buChar char="•"/>
                  <a:defRPr/>
                </a:pPr>
                <a:r>
                  <a:rPr lang="en-US" altLang="en-US" sz="1446" kern="12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Termination and prediction:</a:t>
                </a:r>
              </a:p>
              <a:p>
                <a:pPr algn="just" defTabSz="734518">
                  <a:buClrTx/>
                  <a:defRPr/>
                </a:pPr>
                <a:r>
                  <a:rPr lang="en-US" altLang="en-US" sz="1446" kern="12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</a:t>
                </a:r>
              </a:p>
              <a:p>
                <a:pPr algn="just" defTabSz="734518">
                  <a:buClrTx/>
                  <a:defRPr/>
                </a:pPr>
                <a:endParaRPr lang="en-US" altLang="en-US" sz="643" kern="12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7BD3C78-2C46-6783-8393-3B36049C3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61" y="1812437"/>
                <a:ext cx="8053992" cy="2675861"/>
              </a:xfrm>
              <a:prstGeom prst="rect">
                <a:avLst/>
              </a:prstGeom>
              <a:blipFill>
                <a:blip r:embed="rId3"/>
                <a:stretch>
                  <a:fillRect l="-1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DBDCBAEF-897E-DA65-4BBF-C0AC26765672}"/>
              </a:ext>
            </a:extLst>
          </p:cNvPr>
          <p:cNvSpPr/>
          <p:nvPr/>
        </p:nvSpPr>
        <p:spPr>
          <a:xfrm>
            <a:off x="3155599" y="1734157"/>
            <a:ext cx="2538830" cy="254122"/>
          </a:xfrm>
          <a:prstGeom prst="rect">
            <a:avLst/>
          </a:prstGeom>
          <a:solidFill>
            <a:srgbClr val="6220A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4518">
              <a:buClrTx/>
              <a:defRPr/>
            </a:pPr>
            <a:r>
              <a:rPr lang="en-US" kern="1200">
                <a:solidFill>
                  <a:schemeClr val="tx1"/>
                </a:solidFill>
                <a:latin typeface="ACADEMY ENGRAVED LET PLAIN:1.0" panose="02000000000000000000" pitchFamily="2" charset="0"/>
                <a:cs typeface="Arial"/>
              </a:rPr>
              <a:t>Information Pursuit 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0CB0BF-0333-2B3F-4132-9DAD0340A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420" y="3468789"/>
            <a:ext cx="2835902" cy="3264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98CDBE-DD0D-3E77-450D-32751F4389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1815" y="2711631"/>
            <a:ext cx="1958608" cy="3264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7C2F9A-E93C-52E3-7EEB-3CB84552A2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777" y="4173614"/>
            <a:ext cx="3835608" cy="28563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BF20EE6-7503-EE8D-DDAD-67C1075D06C7}"/>
              </a:ext>
            </a:extLst>
          </p:cNvPr>
          <p:cNvGrpSpPr/>
          <p:nvPr/>
        </p:nvGrpSpPr>
        <p:grpSpPr>
          <a:xfrm>
            <a:off x="430464" y="4499385"/>
            <a:ext cx="6917362" cy="253916"/>
            <a:chOff x="769026" y="5436397"/>
            <a:chExt cx="8611877" cy="3161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6792DB45-E9AA-BD70-0AED-83993A64A39E}"/>
                    </a:ext>
                  </a:extLst>
                </p:cNvPr>
                <p:cNvSpPr/>
                <p:nvPr/>
              </p:nvSpPr>
              <p:spPr>
                <a:xfrm>
                  <a:off x="769026" y="5436397"/>
                  <a:ext cx="8611877" cy="31611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734518">
                    <a:buClrTx/>
                    <a:defRPr/>
                  </a:pPr>
                  <a:r>
                    <a:rPr lang="en-US" sz="1050" kern="12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            is the event that contains all realizations of </a:t>
                  </a:r>
                  <a14:m>
                    <m:oMath xmlns:m="http://schemas.openxmlformats.org/officeDocument/2006/math">
                      <m:r>
                        <a:rPr lang="en-US" sz="1050" i="1" kern="12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a14:m>
                  <a:r>
                    <a:rPr lang="en-US" sz="1050" kern="12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 that agree on the first </a:t>
                  </a:r>
                  <a14:m>
                    <m:oMath xmlns:m="http://schemas.openxmlformats.org/officeDocument/2006/math">
                      <m:r>
                        <a:rPr lang="en-US" sz="105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US" sz="1050" kern="12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 query-answers for </a:t>
                  </a:r>
                  <a14:m>
                    <m:oMath xmlns:m="http://schemas.openxmlformats.org/officeDocument/2006/math">
                      <m:r>
                        <a:rPr lang="en-US" sz="1050" i="1" kern="12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sz="1050" kern="12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62CE8C66-8F87-5DC8-9878-8934351CF4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026" y="5436397"/>
                  <a:ext cx="8611877" cy="316118"/>
                </a:xfrm>
                <a:prstGeom prst="rect">
                  <a:avLst/>
                </a:prstGeom>
                <a:blipFill>
                  <a:blip r:embed="rId8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966934E-6E14-EE77-8808-FCAF32467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96777" y="5494622"/>
              <a:ext cx="535922" cy="199657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7D59A3A9-E75A-D2FB-F8B9-90B1288EFC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94429" y="2671841"/>
            <a:ext cx="1968809" cy="3213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3576BD-FB11-8C6C-346C-1ADDCCFC04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94429" y="3464756"/>
            <a:ext cx="2538830" cy="3304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1122DC-1CA2-B3AA-5A92-89B47D6C07C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94429" y="4179834"/>
            <a:ext cx="2092563" cy="289740"/>
          </a:xfrm>
          <a:prstGeom prst="rect">
            <a:avLst/>
          </a:prstGeom>
        </p:spPr>
      </p:pic>
      <p:sp>
        <p:nvSpPr>
          <p:cNvPr id="15" name="[1] Donald Geman and Bruno Jedynak. An active testing model for tracking roads in satellite images. IEEE Transactions on Pattern Analysis and Machine Intelligence, 18(1):1–14, 1996.">
            <a:extLst>
              <a:ext uri="{FF2B5EF4-FFF2-40B4-BE49-F238E27FC236}">
                <a16:creationId xmlns:a16="http://schemas.microsoft.com/office/drawing/2014/main" id="{5560DDE0-51D4-DCBF-0747-50CD4F791A16}"/>
              </a:ext>
            </a:extLst>
          </p:cNvPr>
          <p:cNvSpPr txBox="1"/>
          <p:nvPr/>
        </p:nvSpPr>
        <p:spPr>
          <a:xfrm>
            <a:off x="-1" y="4935084"/>
            <a:ext cx="7680960" cy="185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30603" tIns="30603" rIns="30603" bIns="30603" anchor="b">
            <a:spAutoFit/>
          </a:bodyPr>
          <a:lstStyle>
            <a:lvl1pPr>
              <a:buClr>
                <a:srgbClr val="4349AA"/>
              </a:buClr>
              <a:defRPr sz="10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defRPr>
            </a:lvl1pPr>
          </a:lstStyle>
          <a:p>
            <a:r>
              <a:rPr lang="en-US" sz="804" dirty="0">
                <a:solidFill>
                  <a:schemeClr val="tx1"/>
                </a:solidFill>
              </a:rPr>
              <a:t>[1] </a:t>
            </a:r>
            <a:r>
              <a:rPr lang="en-US" sz="804" dirty="0" err="1">
                <a:solidFill>
                  <a:schemeClr val="tx1"/>
                </a:solidFill>
              </a:rPr>
              <a:t>Geman</a:t>
            </a:r>
            <a:r>
              <a:rPr lang="en-US" sz="804" dirty="0">
                <a:solidFill>
                  <a:schemeClr val="tx1"/>
                </a:solidFill>
              </a:rPr>
              <a:t> and </a:t>
            </a:r>
            <a:r>
              <a:rPr lang="en-US" sz="804" dirty="0" err="1">
                <a:solidFill>
                  <a:schemeClr val="tx1"/>
                </a:solidFill>
              </a:rPr>
              <a:t>Jedynak</a:t>
            </a:r>
            <a:r>
              <a:rPr lang="en-US" sz="804" dirty="0">
                <a:solidFill>
                  <a:schemeClr val="tx1"/>
                </a:solidFill>
              </a:rPr>
              <a:t>, An active testing model for tracking roads from satellite images, TPAMI, 1996.</a:t>
            </a:r>
          </a:p>
        </p:txBody>
      </p:sp>
    </p:spTree>
    <p:extLst>
      <p:ext uri="{BB962C8B-B14F-4D97-AF65-F5344CB8AC3E}">
        <p14:creationId xmlns:p14="http://schemas.microsoft.com/office/powerpoint/2010/main" val="3555287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60D88-F0DA-51CB-AC0D-5CBE79115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C15A3-B648-1868-9CC2-40EAAE70F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Generative Information Pursuit (G-IP)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095449A-B3AC-C879-8699-2F9F9B61DD0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/>
                  <a:t>Selecting the first query requires computing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lim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lim>
                      </m:limLow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br>
                  <a:rPr lang="en-US" b="0" dirty="0"/>
                </a:br>
                <a:endParaRPr lang="en-US" dirty="0"/>
              </a:p>
              <a:p>
                <a:pPr>
                  <a:spcAft>
                    <a:spcPts val="1700"/>
                  </a:spcAft>
                </a:pPr>
                <a:r>
                  <a:rPr lang="en-US" dirty="0"/>
                  <a:t>Later queries need computing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lim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lim>
                      </m:limLow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Generative IP</a:t>
                </a:r>
                <a:r>
                  <a:rPr lang="en-US" dirty="0"/>
                  <a:t>: learn </a:t>
                </a:r>
                <a:r>
                  <a:rPr lang="en-US" dirty="0">
                    <a:solidFill>
                      <a:srgbClr val="C00000"/>
                    </a:solidFill>
                  </a:rPr>
                  <a:t>deep generative model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ℙ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);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and use it to compute mutual information (via sampling) and select best query.</a:t>
                </a:r>
              </a:p>
              <a:p>
                <a:r>
                  <a:rPr lang="en-US" b="1" dirty="0"/>
                  <a:t>Challenge</a:t>
                </a:r>
                <a:r>
                  <a:rPr lang="en-US" dirty="0"/>
                  <a:t>: estimating mutual information in high dimensions is hard.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095449A-B3AC-C879-8699-2F9F9B61DD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16" r="-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History">
            <a:extLst>
              <a:ext uri="{FF2B5EF4-FFF2-40B4-BE49-F238E27FC236}">
                <a16:creationId xmlns:a16="http://schemas.microsoft.com/office/drawing/2014/main" id="{513D5EA4-DA9F-61C6-A964-02F6C32D1EB5}"/>
              </a:ext>
            </a:extLst>
          </p:cNvPr>
          <p:cNvSpPr txBox="1"/>
          <p:nvPr/>
        </p:nvSpPr>
        <p:spPr>
          <a:xfrm>
            <a:off x="6270039" y="1912431"/>
            <a:ext cx="814980" cy="328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0805" tIns="40805" rIns="40805" bIns="40805" anchor="ctr">
            <a:spAutoFit/>
          </a:bodyPr>
          <a:lstStyle>
            <a:lvl1pPr algn="ctr">
              <a:defRPr>
                <a:solidFill>
                  <a:srgbClr val="D82679"/>
                </a:solidFill>
              </a:defRPr>
            </a:lvl1pPr>
          </a:lstStyle>
          <a:p>
            <a:pPr defTabSz="734518" hangingPunct="0">
              <a:defRPr/>
            </a:pPr>
            <a:r>
              <a:rPr sz="160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History</a:t>
            </a: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8FAB32FF-3FD8-6476-4AC6-7A8B79B6A1FF}"/>
              </a:ext>
            </a:extLst>
          </p:cNvPr>
          <p:cNvSpPr/>
          <p:nvPr/>
        </p:nvSpPr>
        <p:spPr>
          <a:xfrm flipH="1">
            <a:off x="5443190" y="2241059"/>
            <a:ext cx="742843" cy="304905"/>
          </a:xfrm>
          <a:prstGeom prst="line">
            <a:avLst/>
          </a:prstGeom>
          <a:ln w="38100">
            <a:solidFill>
              <a:srgbClr val="D82679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algn="ctr" defTabSz="469275" hangingPunct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</a:defRPr>
            </a:pPr>
            <a:endParaRPr lang="en-US" sz="3213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[1] Donald Geman and Bruno Jedynak. An active testing model for tracking roads in satellite images. IEEE Transactions on Pattern Analysis and Machine Intelligence, 18(1):1–14, 1996.">
            <a:extLst>
              <a:ext uri="{FF2B5EF4-FFF2-40B4-BE49-F238E27FC236}">
                <a16:creationId xmlns:a16="http://schemas.microsoft.com/office/drawing/2014/main" id="{38DC8351-237E-B791-88AF-054BD662FA8C}"/>
              </a:ext>
            </a:extLst>
          </p:cNvPr>
          <p:cNvSpPr txBox="1"/>
          <p:nvPr/>
        </p:nvSpPr>
        <p:spPr>
          <a:xfrm>
            <a:off x="-1" y="4935084"/>
            <a:ext cx="7680960" cy="185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30603" tIns="30603" rIns="30603" bIns="30603" anchor="b">
            <a:spAutoFit/>
          </a:bodyPr>
          <a:lstStyle>
            <a:lvl1pPr>
              <a:buClr>
                <a:srgbClr val="4349AA"/>
              </a:buClr>
              <a:defRPr sz="10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defRPr>
            </a:lvl1pPr>
          </a:lstStyle>
          <a:p>
            <a:r>
              <a:rPr lang="en-US" sz="804" dirty="0">
                <a:solidFill>
                  <a:schemeClr val="tx1"/>
                </a:solidFill>
              </a:rPr>
              <a:t>[1] Chattopadhyay, Slocum, </a:t>
            </a:r>
            <a:r>
              <a:rPr lang="en-US" sz="804" dirty="0" err="1">
                <a:solidFill>
                  <a:schemeClr val="tx1"/>
                </a:solidFill>
              </a:rPr>
              <a:t>Haeffele</a:t>
            </a:r>
            <a:r>
              <a:rPr lang="en-US" sz="804" dirty="0">
                <a:solidFill>
                  <a:schemeClr val="tx1"/>
                </a:solidFill>
              </a:rPr>
              <a:t>, Vidal, </a:t>
            </a:r>
            <a:r>
              <a:rPr lang="en-US" sz="804" dirty="0" err="1">
                <a:solidFill>
                  <a:schemeClr val="tx1"/>
                </a:solidFill>
              </a:rPr>
              <a:t>Geman</a:t>
            </a:r>
            <a:r>
              <a:rPr lang="en-US" sz="804" dirty="0">
                <a:solidFill>
                  <a:schemeClr val="tx1"/>
                </a:solidFill>
              </a:rPr>
              <a:t>. (2022). Interpretable by design: Learning predictors by composing interpretable queries. TPAMI 2022.</a:t>
            </a:r>
          </a:p>
        </p:txBody>
      </p:sp>
    </p:spTree>
    <p:extLst>
      <p:ext uri="{BB962C8B-B14F-4D97-AF65-F5344CB8AC3E}">
        <p14:creationId xmlns:p14="http://schemas.microsoft.com/office/powerpoint/2010/main" val="473342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B69BF-3FFA-E17A-12BE-2FDFA2ABE9F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Variational Information Pursuit (V-IP)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17741C7-5308-8FDC-04B1-E35E863ADED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/>
                  <a:t>Train </a:t>
                </a:r>
                <a:r>
                  <a:rPr lang="en-US" sz="2000" dirty="0">
                    <a:solidFill>
                      <a:srgbClr val="00B050"/>
                    </a:solidFill>
                  </a:rPr>
                  <a:t>querier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</m:oMath>
                </a14:m>
                <a:r>
                  <a:rPr lang="en-US" sz="2000" dirty="0"/>
                  <a:t> to select the most informative query for </a:t>
                </a:r>
                <a:r>
                  <a:rPr lang="en-US" sz="2000" dirty="0">
                    <a:solidFill>
                      <a:srgbClr val="FF7C00"/>
                    </a:solidFill>
                  </a:rPr>
                  <a:t>classifier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7C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7C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7C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:pPr marL="27421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lim>
                      </m:limLow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sepChr m:val="∣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m:rPr>
                              <m:lit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FF7C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FF7C00"/>
                                  </a:solidFill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FF7C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sepChr m:val="∣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74210" lvl="1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  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sz="1800" b="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sepChr m:val="∣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rgbClr val="FF7C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FF7C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7C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rgbClr val="FF7C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7C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7C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7C00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FF7C00"/>
                            </a:solidFill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sz="1800" i="1">
                            <a:solidFill>
                              <a:srgbClr val="FF7C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000" b="1" dirty="0"/>
                  <a:t>Theorem: </a:t>
                </a:r>
                <a:r>
                  <a:rPr lang="en-US" dirty="0"/>
                  <a:t>s</a:t>
                </a:r>
                <a:r>
                  <a:rPr lang="en-US" sz="2000" dirty="0"/>
                  <a:t>electing the most informative query given history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2000" dirty="0"/>
                  <a:t> finding query that, when added to the history, gives best prediction.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17741C7-5308-8FDC-04B1-E35E863ADE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29" descr="A diagram of a process&#10;&#10;Description automatically generated">
            <a:extLst>
              <a:ext uri="{FF2B5EF4-FFF2-40B4-BE49-F238E27FC236}">
                <a16:creationId xmlns:a16="http://schemas.microsoft.com/office/drawing/2014/main" id="{58EACFF3-ED5A-A7C1-6BBD-63B9D4961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468" y="3045846"/>
            <a:ext cx="6219983" cy="2039112"/>
          </a:xfrm>
          <a:prstGeom prst="rect">
            <a:avLst/>
          </a:prstGeom>
        </p:spPr>
      </p:pic>
      <p:sp>
        <p:nvSpPr>
          <p:cNvPr id="6" name="[1] Donald Geman and Bruno Jedynak. An active testing model for tracking roads in satellite images. IEEE Transactions on Pattern Analysis and Machine Intelligence, 18(1):1–14, 1996.">
            <a:extLst>
              <a:ext uri="{FF2B5EF4-FFF2-40B4-BE49-F238E27FC236}">
                <a16:creationId xmlns:a16="http://schemas.microsoft.com/office/drawing/2014/main" id="{17C793D6-2794-DBC8-B91F-826B608EA57F}"/>
              </a:ext>
            </a:extLst>
          </p:cNvPr>
          <p:cNvSpPr txBox="1"/>
          <p:nvPr/>
        </p:nvSpPr>
        <p:spPr>
          <a:xfrm>
            <a:off x="-1" y="4935084"/>
            <a:ext cx="7680960" cy="185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30603" tIns="30603" rIns="30603" bIns="30603" anchor="b">
            <a:spAutoFit/>
          </a:bodyPr>
          <a:lstStyle>
            <a:lvl1pPr>
              <a:buClr>
                <a:srgbClr val="4349AA"/>
              </a:buClr>
              <a:defRPr sz="10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defRPr>
            </a:lvl1pPr>
          </a:lstStyle>
          <a:p>
            <a:r>
              <a:rPr lang="en-US" sz="804" dirty="0">
                <a:solidFill>
                  <a:schemeClr val="tx1"/>
                </a:solidFill>
              </a:rPr>
              <a:t>[2] Chattopadhyay, Chan, </a:t>
            </a:r>
            <a:r>
              <a:rPr lang="en-US" sz="804" dirty="0" err="1">
                <a:solidFill>
                  <a:schemeClr val="tx1"/>
                </a:solidFill>
              </a:rPr>
              <a:t>Haeffele</a:t>
            </a:r>
            <a:r>
              <a:rPr lang="en-US" sz="804" dirty="0">
                <a:solidFill>
                  <a:schemeClr val="tx1"/>
                </a:solidFill>
              </a:rPr>
              <a:t>, </a:t>
            </a:r>
            <a:r>
              <a:rPr lang="en-US" sz="804" dirty="0" err="1">
                <a:solidFill>
                  <a:schemeClr val="tx1"/>
                </a:solidFill>
              </a:rPr>
              <a:t>Geman</a:t>
            </a:r>
            <a:r>
              <a:rPr lang="en-US" sz="804" dirty="0">
                <a:solidFill>
                  <a:schemeClr val="tx1"/>
                </a:solidFill>
              </a:rPr>
              <a:t>, Vidal. Variational Information Pursuit for Interpretable Predictions, ICLR 2023.</a:t>
            </a:r>
          </a:p>
        </p:txBody>
      </p:sp>
    </p:spTree>
    <p:extLst>
      <p:ext uri="{BB962C8B-B14F-4D97-AF65-F5344CB8AC3E}">
        <p14:creationId xmlns:p14="http://schemas.microsoft.com/office/powerpoint/2010/main" val="129587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12B6C-3C0A-2870-C520-C7D16FA21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 Learning has Become Ubiquitous</a:t>
            </a:r>
          </a:p>
        </p:txBody>
      </p:sp>
      <p:pic>
        <p:nvPicPr>
          <p:cNvPr id="4" name="Picture 2" descr="a book with a stethoscope on top of it">
            <a:extLst>
              <a:ext uri="{FF2B5EF4-FFF2-40B4-BE49-F238E27FC236}">
                <a16:creationId xmlns:a16="http://schemas.microsoft.com/office/drawing/2014/main" id="{80227704-74D0-4982-F129-AAE861658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29" y="977472"/>
            <a:ext cx="2225999" cy="148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a wooden gaven sitting on top of a wooden table">
            <a:extLst>
              <a:ext uri="{FF2B5EF4-FFF2-40B4-BE49-F238E27FC236}">
                <a16:creationId xmlns:a16="http://schemas.microsoft.com/office/drawing/2014/main" id="{276F2D77-2104-3DBC-48AB-72F7A5F0C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823" y="985204"/>
            <a:ext cx="2202805" cy="1468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Asian young woman using mobile phone for shopping sell online at home. Attractive beautiful girl holding credit card in hands buying and purchase products on website in smartphone. E-commerce concept.">
            <a:extLst>
              <a:ext uri="{FF2B5EF4-FFF2-40B4-BE49-F238E27FC236}">
                <a16:creationId xmlns:a16="http://schemas.microsoft.com/office/drawing/2014/main" id="{B8BDAE1D-571E-9F4F-2CB4-A1B633E36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623" y="1014584"/>
            <a:ext cx="2177602" cy="145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Low section of unrecognizable woman wearing pants and holding blank shopping bags while walking in mall, copy space">
            <a:extLst>
              <a:ext uri="{FF2B5EF4-FFF2-40B4-BE49-F238E27FC236}">
                <a16:creationId xmlns:a16="http://schemas.microsoft.com/office/drawing/2014/main" id="{D0CCA6E0-0DEB-5FCC-FA8E-90C895133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62" y="2858051"/>
            <a:ext cx="2169122" cy="144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high-rise building during nighttime">
            <a:extLst>
              <a:ext uri="{FF2B5EF4-FFF2-40B4-BE49-F238E27FC236}">
                <a16:creationId xmlns:a16="http://schemas.microsoft.com/office/drawing/2014/main" id="{6401860D-F130-337B-EF0E-73829048B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823" y="2858051"/>
            <a:ext cx="2202805" cy="145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man holding smartphone standing in front of calm body of water">
            <a:extLst>
              <a:ext uri="{FF2B5EF4-FFF2-40B4-BE49-F238E27FC236}">
                <a16:creationId xmlns:a16="http://schemas.microsoft.com/office/drawing/2014/main" id="{E79363DB-1B74-25F0-0D97-D8FDAA34F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626" y="2858051"/>
            <a:ext cx="2169120" cy="144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1391E1-05F8-0404-C859-5943A6835DB5}"/>
              </a:ext>
            </a:extLst>
          </p:cNvPr>
          <p:cNvSpPr txBox="1"/>
          <p:nvPr/>
        </p:nvSpPr>
        <p:spPr>
          <a:xfrm>
            <a:off x="1311346" y="2450914"/>
            <a:ext cx="1390147" cy="3821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Healthcare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1B831D-217B-B4EA-BE00-AB4AA8240A5A}"/>
              </a:ext>
            </a:extLst>
          </p:cNvPr>
          <p:cNvSpPr txBox="1"/>
          <p:nvPr/>
        </p:nvSpPr>
        <p:spPr>
          <a:xfrm>
            <a:off x="3606340" y="2450914"/>
            <a:ext cx="1875771" cy="3821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Justice System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FB4483-6C3D-5EA3-EAC5-F67BFA7D3D15}"/>
              </a:ext>
            </a:extLst>
          </p:cNvPr>
          <p:cNvSpPr txBox="1"/>
          <p:nvPr/>
        </p:nvSpPr>
        <p:spPr>
          <a:xfrm>
            <a:off x="6042283" y="2472183"/>
            <a:ext cx="2045804" cy="3821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Credit Approvals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A6FC11-FE28-EEEC-797A-169008123876}"/>
              </a:ext>
            </a:extLst>
          </p:cNvPr>
          <p:cNvSpPr txBox="1"/>
          <p:nvPr/>
        </p:nvSpPr>
        <p:spPr>
          <a:xfrm>
            <a:off x="5970794" y="4304132"/>
            <a:ext cx="2188786" cy="3821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Customer Service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05ECE0-79B3-AC06-AF09-EC82B0A29CFA}"/>
              </a:ext>
            </a:extLst>
          </p:cNvPr>
          <p:cNvSpPr txBox="1"/>
          <p:nvPr/>
        </p:nvSpPr>
        <p:spPr>
          <a:xfrm>
            <a:off x="1304261" y="4304133"/>
            <a:ext cx="1404317" cy="3821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Commerce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C5349C-0CD8-3B17-1B92-0A8FAF8350B1}"/>
              </a:ext>
            </a:extLst>
          </p:cNvPr>
          <p:cNvSpPr txBox="1"/>
          <p:nvPr/>
        </p:nvSpPr>
        <p:spPr>
          <a:xfrm>
            <a:off x="3842066" y="4304133"/>
            <a:ext cx="1404317" cy="3821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Advertisements</a:t>
            </a:r>
          </a:p>
        </p:txBody>
      </p:sp>
    </p:spTree>
    <p:extLst>
      <p:ext uri="{BB962C8B-B14F-4D97-AF65-F5344CB8AC3E}">
        <p14:creationId xmlns:p14="http://schemas.microsoft.com/office/powerpoint/2010/main" val="11982528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FDDF7-4A94-944E-CCAD-3FB275F90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IP vs Orthogonal Matching Pursuit (OMP)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E5CE55B-6DAC-30A0-28A6-6C69390B144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30464" y="914400"/>
                <a:ext cx="3318093" cy="365760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b="1" dirty="0"/>
                  <a:t>IP: </a:t>
                </a:r>
                <a:r>
                  <a:rPr lang="en-US" dirty="0"/>
                  <a:t>Given queries selected thus far, IP selects query that is most informative for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b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li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lim>
                      </m:limLow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marL="274210" lvl="1" indent="0">
                  <a:buNone/>
                </a:pPr>
                <a:endParaRPr lang="en-US" dirty="0"/>
              </a:p>
              <a:p>
                <a:r>
                  <a:rPr lang="en-US" b="1" dirty="0"/>
                  <a:t>OMP: </a:t>
                </a:r>
                <a:r>
                  <a:rPr lang="en-US" dirty="0"/>
                  <a:t>given atoms selected thus far, OMP selects atom that is most correlated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b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lim>
                      </m:limLow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lit/>
                        </m:rPr>
                        <a:rPr lang="en-US" sz="1800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m:rPr>
                          <m:lit/>
                        </m:rPr>
                        <a:rPr lang="en-US" sz="18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1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1800" b="0" i="1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.  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li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lim>
                      </m:limLow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|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E5CE55B-6DAC-30A0-28A6-6C69390B14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30464" y="914400"/>
                <a:ext cx="3318093" cy="3657600"/>
              </a:xfrm>
              <a:blipFill>
                <a:blip r:embed="rId2"/>
                <a:stretch>
                  <a:fillRect l="-763" t="-6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D28C542E-086E-329C-AE78-3B9B6194AAD1}"/>
              </a:ext>
            </a:extLst>
          </p:cNvPr>
          <p:cNvGrpSpPr/>
          <p:nvPr/>
        </p:nvGrpSpPr>
        <p:grpSpPr>
          <a:xfrm>
            <a:off x="3705313" y="1553978"/>
            <a:ext cx="5478296" cy="2886323"/>
            <a:chOff x="556323" y="1450679"/>
            <a:chExt cx="7963744" cy="406061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7886A29-936B-48AC-FAEC-4B6054E4A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323" y="1450679"/>
              <a:ext cx="6816026" cy="4060610"/>
            </a:xfrm>
            <a:prstGeom prst="rect">
              <a:avLst/>
            </a:prstGeom>
          </p:spPr>
        </p:pic>
        <p:sp>
          <p:nvSpPr>
            <p:cNvPr id="20" name="Plus 19">
              <a:extLst>
                <a:ext uri="{FF2B5EF4-FFF2-40B4-BE49-F238E27FC236}">
                  <a16:creationId xmlns:a16="http://schemas.microsoft.com/office/drawing/2014/main" id="{61168091-AC55-D57A-20FE-00ED49718493}"/>
                </a:ext>
              </a:extLst>
            </p:cNvPr>
            <p:cNvSpPr/>
            <p:nvPr/>
          </p:nvSpPr>
          <p:spPr>
            <a:xfrm>
              <a:off x="7329318" y="2710924"/>
              <a:ext cx="373156" cy="373155"/>
            </a:xfrm>
            <a:prstGeom prst="mathPlus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algn="ctr" defTabSz="438150" hangingPunct="0">
                <a:buClr>
                  <a:srgbClr val="000000"/>
                </a:buClr>
              </a:pPr>
              <a:endParaRPr lang="en-US"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sym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C679A93-04B4-D46C-59BC-96B5B378A0FD}"/>
                    </a:ext>
                  </a:extLst>
                </p:cNvPr>
                <p:cNvSpPr txBox="1"/>
                <p:nvPr/>
              </p:nvSpPr>
              <p:spPr>
                <a:xfrm>
                  <a:off x="7783152" y="2701287"/>
                  <a:ext cx="736915" cy="32049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ctr">
                  <a:spAutoFit/>
                </a:bodyPr>
                <a:lstStyle/>
                <a:p>
                  <a:pPr defTabSz="685800" hangingPunct="0">
                    <a:buClr>
                      <a:srgbClr val="000000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sym typeface="Arial"/>
                          </a:rPr>
                          <m:t>noise</m:t>
                        </m:r>
                      </m:oMath>
                    </m:oMathPara>
                  </a14:m>
                  <a:endParaRPr lang="en-US" sz="210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4DDB2E1-EFBE-3B3B-C04E-A623C063B8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3152" y="2701287"/>
                  <a:ext cx="736915" cy="32049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A91E261-1713-9967-6986-8F7846A1DB9C}"/>
              </a:ext>
            </a:extLst>
          </p:cNvPr>
          <p:cNvSpPr txBox="1">
            <a:spLocks/>
          </p:cNvSpPr>
          <p:nvPr/>
        </p:nvSpPr>
        <p:spPr>
          <a:xfrm>
            <a:off x="3804055" y="914400"/>
            <a:ext cx="5005989" cy="874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508" marR="0" lvl="0" indent="-228508" algn="l" rtl="0">
              <a:lnSpc>
                <a:spcPct val="100000"/>
              </a:lnSpc>
              <a:spcBef>
                <a:spcPts val="300"/>
              </a:spcBef>
              <a:spcAft>
                <a:spcPts val="900"/>
              </a:spcAft>
              <a:buClr>
                <a:srgbClr val="000000"/>
              </a:buClr>
              <a:buSzPct val="90000"/>
              <a:buFont typeface="Arial"/>
              <a:buChar char="•"/>
              <a:defRPr sz="1999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  <a:sym typeface="Gill Sans"/>
              </a:defRPr>
            </a:lvl1pPr>
            <a:lvl2pPr marL="502718" marR="0" lvl="1" indent="-228508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90000"/>
              <a:buFont typeface="Arial"/>
              <a:buChar char="–"/>
              <a:defRPr sz="1799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defRPr>
            </a:lvl2pPr>
            <a:lvl3pPr marL="776928" marR="0" lvl="2" indent="-228508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90000"/>
              <a:buFont typeface="Arial"/>
              <a:buChar char="•"/>
              <a:defRPr sz="1599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defRPr>
            </a:lvl3pPr>
            <a:lvl4pPr marL="1051137" marR="0" lvl="3" indent="-228508" algn="l" rtl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ct val="90000"/>
              <a:buFont typeface="Arial"/>
              <a:buChar char="–"/>
              <a:defRPr sz="1399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defRPr>
            </a:lvl4pPr>
            <a:lvl5pPr marL="2285081" marR="0" lvl="4" indent="-342762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13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2097" marR="0" lvl="5" indent="-342762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99114" marR="0" lvl="6" indent="-342762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6130" marR="0" lvl="7" indent="-342762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3146" marR="0" lvl="8" indent="-342762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/>
              <a:t>CLIP-IP-OMP [1]: </a:t>
            </a:r>
            <a:r>
              <a:rPr lang="en-US" dirty="0"/>
              <a:t>decompose image as sparse linear combination of semantic dictionary</a:t>
            </a:r>
            <a:endParaRPr lang="en-US" sz="1800" dirty="0"/>
          </a:p>
        </p:txBody>
      </p:sp>
      <p:sp>
        <p:nvSpPr>
          <p:cNvPr id="23" name="[1] Donald Geman and Bruno Jedynak. An active testing model for tracking roads in satellite images. IEEE Transactions on Pattern Analysis and Machine Intelligence, 18(1):1–14, 1996.">
            <a:extLst>
              <a:ext uri="{FF2B5EF4-FFF2-40B4-BE49-F238E27FC236}">
                <a16:creationId xmlns:a16="http://schemas.microsoft.com/office/drawing/2014/main" id="{D0B7AB10-0A79-C8ED-C985-A29E6ED0C0BA}"/>
              </a:ext>
            </a:extLst>
          </p:cNvPr>
          <p:cNvSpPr txBox="1"/>
          <p:nvPr/>
        </p:nvSpPr>
        <p:spPr>
          <a:xfrm>
            <a:off x="-1" y="4935084"/>
            <a:ext cx="7680960" cy="185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30603" tIns="30603" rIns="30603" bIns="30603" anchor="b">
            <a:spAutoFit/>
          </a:bodyPr>
          <a:lstStyle>
            <a:lvl1pPr>
              <a:buClr>
                <a:srgbClr val="4349AA"/>
              </a:buClr>
              <a:defRPr sz="10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defRPr>
            </a:lvl1pPr>
          </a:lstStyle>
          <a:p>
            <a:r>
              <a:rPr lang="en-US" sz="804" dirty="0">
                <a:solidFill>
                  <a:schemeClr val="tx1"/>
                </a:solidFill>
                <a:latin typeface="Arial" panose="020B0604020202020204" pitchFamily="34" charset="0"/>
              </a:rPr>
              <a:t>[1] Chattopadhyay, Pilgrim, Vidal. Information Maximization Perspective of Orthogonal Matching Pursuit with Applications to Explainable AI. </a:t>
            </a:r>
            <a:r>
              <a:rPr lang="en-US" sz="804" dirty="0" err="1">
                <a:solidFill>
                  <a:schemeClr val="tx1"/>
                </a:solidFill>
                <a:latin typeface="Arial" panose="020B0604020202020204" pitchFamily="34" charset="0"/>
              </a:rPr>
              <a:t>NeurIPS</a:t>
            </a:r>
            <a:r>
              <a:rPr lang="en-US" sz="804" dirty="0">
                <a:solidFill>
                  <a:schemeClr val="tx1"/>
                </a:solidFill>
                <a:latin typeface="Arial" panose="020B0604020202020204" pitchFamily="34" charset="0"/>
              </a:rPr>
              <a:t> 2023.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D130BC-0524-0BD8-6238-8B091BE3F9F7}"/>
              </a:ext>
            </a:extLst>
          </p:cNvPr>
          <p:cNvSpPr txBox="1"/>
          <p:nvPr/>
        </p:nvSpPr>
        <p:spPr>
          <a:xfrm>
            <a:off x="4424952" y="4356556"/>
            <a:ext cx="5731159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defTabSz="685800" hangingPunct="0">
              <a:buClr>
                <a:srgbClr val="000000"/>
              </a:buClr>
            </a:pPr>
            <a:r>
              <a:rPr lang="en-US" sz="900" b="1" i="1" dirty="0">
                <a:solidFill>
                  <a:schemeClr val="accent6"/>
                </a:solidFill>
                <a:uFill>
                  <a:solidFill>
                    <a:srgbClr val="00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Image credit: </a:t>
            </a:r>
            <a:r>
              <a:rPr lang="en-US" sz="900" i="1" dirty="0">
                <a:solidFill>
                  <a:schemeClr val="accent6"/>
                </a:solidFill>
                <a:uFill>
                  <a:solidFill>
                    <a:srgbClr val="00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https://en.wiktionary.org/wiki/cat#/media/File:Cat03.jpg</a:t>
            </a:r>
            <a:endParaRPr lang="en-US" sz="900" i="1" dirty="0">
              <a:solidFill>
                <a:schemeClr val="accent6"/>
              </a:solidFill>
              <a:uFill>
                <a:solidFill>
                  <a:srgbClr val="000000"/>
                </a:solidFill>
              </a:u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0513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8C29D-576E-F338-CA4A-EC7E75A97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CLIP-IP-OMP: Details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1485E82-F60E-BA9C-B95D-B268D8D891E0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>
            <a:off x="2630446" y="1312293"/>
            <a:ext cx="258874" cy="300895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CA5B61A-CBFC-06CC-0DB4-0E12157B2748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 flipH="1">
            <a:off x="6023097" y="1312293"/>
            <a:ext cx="430499" cy="304922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5E8E451-A95C-5431-A882-726112D6F963}"/>
              </a:ext>
            </a:extLst>
          </p:cNvPr>
          <p:cNvCxnSpPr>
            <a:cxnSpLocks/>
            <a:stCxn id="17" idx="2"/>
            <a:endCxn id="19" idx="1"/>
          </p:cNvCxnSpPr>
          <p:nvPr/>
        </p:nvCxnSpPr>
        <p:spPr>
          <a:xfrm>
            <a:off x="2889320" y="1920965"/>
            <a:ext cx="977572" cy="832320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BACA07-F564-F207-A615-60DB6D28F109}"/>
              </a:ext>
            </a:extLst>
          </p:cNvPr>
          <p:cNvCxnSpPr>
            <a:cxnSpLocks/>
            <a:stCxn id="18" idx="2"/>
            <a:endCxn id="19" idx="3"/>
          </p:cNvCxnSpPr>
          <p:nvPr/>
        </p:nvCxnSpPr>
        <p:spPr>
          <a:xfrm flipH="1">
            <a:off x="5080170" y="1924992"/>
            <a:ext cx="942927" cy="828293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B962413-86B3-AC35-528D-B798A2BD26E7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4473531" y="2907173"/>
            <a:ext cx="0" cy="716382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C7F7C0-611D-8E83-87E3-66E3F91BB790}"/>
                  </a:ext>
                </a:extLst>
              </p:cNvPr>
              <p:cNvSpPr txBox="1"/>
              <p:nvPr/>
            </p:nvSpPr>
            <p:spPr>
              <a:xfrm>
                <a:off x="1790341" y="2092252"/>
                <a:ext cx="1619488" cy="7001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algn="ctr" defTabSz="685800" hangingPunct="0">
                  <a:buClr>
                    <a:srgbClr val="000000"/>
                  </a:buClr>
                </a:pPr>
                <a:r>
                  <a:rPr lang="en-US" sz="135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  <a:sym typeface="Arial"/>
                  </a:rPr>
                  <a:t>Image embedding (signal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135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  <a:sym typeface="Arial"/>
                  </a:rPr>
                  <a:t>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C7F7C0-611D-8E83-87E3-66E3F91BB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341" y="2092252"/>
                <a:ext cx="1619488" cy="700192"/>
              </a:xfrm>
              <a:prstGeom prst="rect">
                <a:avLst/>
              </a:prstGeom>
              <a:blipFill>
                <a:blip r:embed="rId2"/>
                <a:stretch>
                  <a:fillRect t="-1786" b="-1071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66C206-025D-41EC-2740-36BC12F74016}"/>
                  </a:ext>
                </a:extLst>
              </p:cNvPr>
              <p:cNvSpPr txBox="1"/>
              <p:nvPr/>
            </p:nvSpPr>
            <p:spPr>
              <a:xfrm>
                <a:off x="5605463" y="2136121"/>
                <a:ext cx="1516612" cy="9079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algn="ctr" defTabSz="685800" hangingPunct="0">
                  <a:buClr>
                    <a:srgbClr val="000000"/>
                  </a:buClr>
                </a:pPr>
                <a:r>
                  <a:rPr lang="en-US" sz="135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  <a:sym typeface="Arial"/>
                  </a:rPr>
                  <a:t>Text embeddings for each concept</a:t>
                </a:r>
              </a:p>
              <a:p>
                <a:pPr algn="ctr" defTabSz="685800" hangingPunct="0">
                  <a:buClr>
                    <a:srgbClr val="000000"/>
                  </a:buClr>
                </a:pPr>
                <a:r>
                  <a:rPr lang="en-US" sz="135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  <a:sym typeface="Arial"/>
                  </a:rPr>
                  <a:t>(dictionary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sym typeface="Arial"/>
                      </a:rPr>
                      <m:t>𝐷</m:t>
                    </m:r>
                  </m:oMath>
                </a14:m>
                <a:r>
                  <a:rPr lang="en-US" sz="135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  <a:sym typeface="Arial"/>
                  </a:rPr>
                  <a:t>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66C206-025D-41EC-2740-36BC12F74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463" y="2136121"/>
                <a:ext cx="1516612" cy="907941"/>
              </a:xfrm>
              <a:prstGeom prst="rect">
                <a:avLst/>
              </a:prstGeom>
              <a:blipFill>
                <a:blip r:embed="rId3"/>
                <a:stretch>
                  <a:fillRect l="-833" t="-1389" r="-5000" b="-694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91D7A3-0987-4696-F263-FF4F490D3E3E}"/>
                  </a:ext>
                </a:extLst>
              </p:cNvPr>
              <p:cNvSpPr txBox="1"/>
              <p:nvPr/>
            </p:nvSpPr>
            <p:spPr>
              <a:xfrm>
                <a:off x="1790341" y="3025530"/>
                <a:ext cx="2683190" cy="5037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algn="ctr" defTabSz="685800" hangingPunct="0">
                  <a:buClr>
                    <a:srgbClr val="000000"/>
                  </a:buClr>
                </a:pPr>
                <a:r>
                  <a:rPr lang="en-US" sz="1350" dirty="0">
                    <a:solidFill>
                      <a:schemeClr val="accent1"/>
                    </a:solidFill>
                    <a:uFill>
                      <a:solidFill>
                        <a:srgbClr val="000000"/>
                      </a:solidFill>
                    </a:u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  <a:sym typeface="Arial"/>
                  </a:rPr>
                  <a:t>Sparse code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350" i="1">
                            <a:solidFill>
                              <a:schemeClr val="accent1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350" i="1">
                            <a:solidFill>
                              <a:schemeClr val="accent1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sym typeface="Arial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sz="1350" dirty="0">
                    <a:solidFill>
                      <a:schemeClr val="accent1"/>
                    </a:solidFill>
                    <a:uFill>
                      <a:solidFill>
                        <a:srgbClr val="000000"/>
                      </a:solidFill>
                    </a:u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  <a:sym typeface="Arial"/>
                  </a:rPr>
                  <a:t> for image in terms of concepts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91D7A3-0987-4696-F263-FF4F490D3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341" y="3025530"/>
                <a:ext cx="2683190" cy="503792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02BAAF8-FCC4-15BF-7875-1B115FB8DFA5}"/>
              </a:ext>
            </a:extLst>
          </p:cNvPr>
          <p:cNvCxnSpPr>
            <a:cxnSpLocks/>
            <a:stCxn id="20" idx="2"/>
            <a:endCxn id="13" idx="0"/>
          </p:cNvCxnSpPr>
          <p:nvPr/>
        </p:nvCxnSpPr>
        <p:spPr>
          <a:xfrm>
            <a:off x="4473531" y="3931332"/>
            <a:ext cx="0" cy="315888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B098A1-92ED-4ABB-3D01-4061CB04D759}"/>
                  </a:ext>
                </a:extLst>
              </p:cNvPr>
              <p:cNvSpPr txBox="1"/>
              <p:nvPr/>
            </p:nvSpPr>
            <p:spPr>
              <a:xfrm>
                <a:off x="3809162" y="4247220"/>
                <a:ext cx="1328738" cy="2846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algn="ctr" defTabSz="685800" hangingPunct="0">
                  <a:buClr>
                    <a:srgbClr val="000000"/>
                  </a:buClr>
                </a:pPr>
                <a:r>
                  <a:rPr lang="en-US" sz="135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  <a:sym typeface="Arial"/>
                  </a:rPr>
                  <a:t>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350" i="1">
                            <a:solidFill>
                              <a:srgbClr val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350" i="1">
                            <a:solidFill>
                              <a:srgbClr val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sym typeface="Arial"/>
                          </a:rPr>
                          <m:t>𝑦</m:t>
                        </m:r>
                      </m:e>
                    </m:acc>
                  </m:oMath>
                </a14:m>
                <a:endParaRPr lang="en-US" sz="135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B098A1-92ED-4ABB-3D01-4061CB04D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162" y="4247220"/>
                <a:ext cx="1328738" cy="284693"/>
              </a:xfrm>
              <a:prstGeom prst="rect">
                <a:avLst/>
              </a:prstGeom>
              <a:blipFill>
                <a:blip r:embed="rId5"/>
                <a:stretch>
                  <a:fillRect t="-4348" b="-2173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5231CE-6BC3-A696-C147-BDB02FC789B7}"/>
              </a:ext>
            </a:extLst>
          </p:cNvPr>
          <p:cNvCxnSpPr>
            <a:cxnSpLocks/>
            <a:stCxn id="21" idx="3"/>
            <a:endCxn id="20" idx="1"/>
          </p:cNvCxnSpPr>
          <p:nvPr/>
        </p:nvCxnSpPr>
        <p:spPr>
          <a:xfrm flipV="1">
            <a:off x="3294815" y="3777444"/>
            <a:ext cx="572077" cy="270346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DC4EEE8-264E-CD7C-4B0E-3E8389A4113A}"/>
              </a:ext>
            </a:extLst>
          </p:cNvPr>
          <p:cNvSpPr txBox="1"/>
          <p:nvPr/>
        </p:nvSpPr>
        <p:spPr>
          <a:xfrm>
            <a:off x="1966077" y="1027600"/>
            <a:ext cx="1328738" cy="2846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685800" hangingPunct="0">
              <a:buClr>
                <a:srgbClr val="000000"/>
              </a:buClr>
            </a:pPr>
            <a:r>
              <a:rPr lang="en-US" sz="13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Input image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3E253C-265A-7066-8B83-C8B89C07F807}"/>
              </a:ext>
            </a:extLst>
          </p:cNvPr>
          <p:cNvSpPr txBox="1"/>
          <p:nvPr/>
        </p:nvSpPr>
        <p:spPr>
          <a:xfrm>
            <a:off x="5810839" y="1027600"/>
            <a:ext cx="1285514" cy="2846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685800" hangingPunct="0">
              <a:buClr>
                <a:srgbClr val="000000"/>
              </a:buClr>
            </a:pPr>
            <a:r>
              <a:rPr lang="en-US" sz="13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Text concepts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F3FF78-E652-05C4-2F9F-13AC41DD4B6C}"/>
              </a:ext>
            </a:extLst>
          </p:cNvPr>
          <p:cNvSpPr/>
          <p:nvPr/>
        </p:nvSpPr>
        <p:spPr>
          <a:xfrm>
            <a:off x="1790341" y="1613188"/>
            <a:ext cx="2197957" cy="307777"/>
          </a:xfrm>
          <a:prstGeom prst="rect">
            <a:avLst/>
          </a:prstGeom>
          <a:solidFill>
            <a:schemeClr val="accent3">
              <a:alpha val="5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438150" hangingPunct="0">
              <a:buClr>
                <a:srgbClr val="000000"/>
              </a:buClr>
            </a:pPr>
            <a:r>
              <a:rPr lang="en-US" sz="15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CLIP Image Encoder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EA2A97-BF44-DE48-DD3E-482F5CEFA084}"/>
              </a:ext>
            </a:extLst>
          </p:cNvPr>
          <p:cNvSpPr/>
          <p:nvPr/>
        </p:nvSpPr>
        <p:spPr>
          <a:xfrm>
            <a:off x="4924118" y="1617215"/>
            <a:ext cx="2197957" cy="307777"/>
          </a:xfrm>
          <a:prstGeom prst="rect">
            <a:avLst/>
          </a:prstGeom>
          <a:solidFill>
            <a:schemeClr val="accent3">
              <a:alpha val="5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438150" hangingPunct="0">
              <a:buClr>
                <a:srgbClr val="000000"/>
              </a:buClr>
            </a:pPr>
            <a:r>
              <a:rPr lang="en-US"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CLIP Text Encoder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9828B8-B596-FAC3-9073-062B14634EA2}"/>
              </a:ext>
            </a:extLst>
          </p:cNvPr>
          <p:cNvSpPr/>
          <p:nvPr/>
        </p:nvSpPr>
        <p:spPr>
          <a:xfrm>
            <a:off x="3866892" y="2599396"/>
            <a:ext cx="1213278" cy="307777"/>
          </a:xfrm>
          <a:prstGeom prst="rect">
            <a:avLst/>
          </a:prstGeom>
          <a:solidFill>
            <a:schemeClr val="accent3">
              <a:alpha val="5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438150" hangingPunct="0">
              <a:buClr>
                <a:srgbClr val="000000"/>
              </a:buClr>
            </a:pPr>
            <a:r>
              <a:rPr lang="en-US"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IP-OMP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EFFA84-5F51-D752-3F47-FA09C4F6EE8A}"/>
              </a:ext>
            </a:extLst>
          </p:cNvPr>
          <p:cNvSpPr/>
          <p:nvPr/>
        </p:nvSpPr>
        <p:spPr>
          <a:xfrm>
            <a:off x="3866892" y="3623555"/>
            <a:ext cx="1213278" cy="307777"/>
          </a:xfrm>
          <a:prstGeom prst="rect">
            <a:avLst/>
          </a:prstGeom>
          <a:solidFill>
            <a:schemeClr val="accent3">
              <a:alpha val="5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438150" hangingPunct="0">
              <a:buClr>
                <a:srgbClr val="000000"/>
              </a:buClr>
            </a:pPr>
            <a:r>
              <a:rPr lang="en-US"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Classifier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6E297E-12F4-9BBE-5F1D-E08AD1FC1DD5}"/>
              </a:ext>
            </a:extLst>
          </p:cNvPr>
          <p:cNvSpPr txBox="1"/>
          <p:nvPr/>
        </p:nvSpPr>
        <p:spPr>
          <a:xfrm>
            <a:off x="884427" y="3905443"/>
            <a:ext cx="2410388" cy="2846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685800" hangingPunct="0">
              <a:buClr>
                <a:srgbClr val="000000"/>
              </a:buClr>
            </a:pPr>
            <a:r>
              <a:rPr lang="en-US" sz="1350" dirty="0">
                <a:solidFill>
                  <a:schemeClr val="accent1"/>
                </a:solidFill>
                <a:uFill>
                  <a:solidFill>
                    <a:srgbClr val="00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Learned classifier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616D4-4B5B-4FD3-6DCA-7DA49513D44C}"/>
                  </a:ext>
                </a:extLst>
              </p:cNvPr>
              <p:cNvSpPr txBox="1"/>
              <p:nvPr/>
            </p:nvSpPr>
            <p:spPr>
              <a:xfrm>
                <a:off x="5498213" y="3374658"/>
                <a:ext cx="1478122" cy="11310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en-US" altLang="en-US" sz="135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Explanation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sz="1350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Helvetica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altLang="en-US" sz="1350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Helvetica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en-US" sz="135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provided by sparse code and classifier weights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616D4-4B5B-4FD3-6DCA-7DA49513D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213" y="3374658"/>
                <a:ext cx="1478122" cy="1131079"/>
              </a:xfrm>
              <a:prstGeom prst="rect">
                <a:avLst/>
              </a:prstGeom>
              <a:blipFill>
                <a:blip r:embed="rId6"/>
                <a:stretch>
                  <a:fillRect t="-1111" r="-4237" b="-444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[1] Donald Geman and Bruno Jedynak. An active testing model for tracking roads in satellite images. IEEE Transactions on Pattern Analysis and Machine Intelligence, 18(1):1–14, 1996.">
            <a:extLst>
              <a:ext uri="{FF2B5EF4-FFF2-40B4-BE49-F238E27FC236}">
                <a16:creationId xmlns:a16="http://schemas.microsoft.com/office/drawing/2014/main" id="{E589744F-DF77-6B6D-6F7C-488561C62E06}"/>
              </a:ext>
            </a:extLst>
          </p:cNvPr>
          <p:cNvSpPr txBox="1"/>
          <p:nvPr/>
        </p:nvSpPr>
        <p:spPr>
          <a:xfrm>
            <a:off x="-1" y="4935084"/>
            <a:ext cx="7680960" cy="185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30603" tIns="30603" rIns="30603" bIns="30603" anchor="b">
            <a:spAutoFit/>
          </a:bodyPr>
          <a:lstStyle>
            <a:lvl1pPr>
              <a:buClr>
                <a:srgbClr val="4349AA"/>
              </a:buClr>
              <a:defRPr sz="10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defRPr>
            </a:lvl1pPr>
          </a:lstStyle>
          <a:p>
            <a:r>
              <a:rPr lang="en-US" sz="804" dirty="0">
                <a:solidFill>
                  <a:schemeClr val="tx1"/>
                </a:solidFill>
                <a:latin typeface="Arial" panose="020B0604020202020204" pitchFamily="34" charset="0"/>
              </a:rPr>
              <a:t>[1] Chattopadhyay, Pilgrim, Vidal. Information Maximization Perspective of Orthogonal Matching Pursuit with Applications to Explainable AI. </a:t>
            </a:r>
            <a:r>
              <a:rPr lang="en-US" sz="804" dirty="0" err="1">
                <a:solidFill>
                  <a:schemeClr val="tx1"/>
                </a:solidFill>
                <a:latin typeface="Arial" panose="020B0604020202020204" pitchFamily="34" charset="0"/>
              </a:rPr>
              <a:t>NeurIPS</a:t>
            </a:r>
            <a:r>
              <a:rPr lang="en-US" sz="804" dirty="0">
                <a:solidFill>
                  <a:schemeClr val="tx1"/>
                </a:solidFill>
                <a:latin typeface="Arial" panose="020B0604020202020204" pitchFamily="34" charset="0"/>
              </a:rPr>
              <a:t> 2023.</a:t>
            </a:r>
          </a:p>
        </p:txBody>
      </p:sp>
    </p:spTree>
    <p:extLst>
      <p:ext uri="{BB962C8B-B14F-4D97-AF65-F5344CB8AC3E}">
        <p14:creationId xmlns:p14="http://schemas.microsoft.com/office/powerpoint/2010/main" val="3180701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F626B-8EA1-BF01-5733-49653E62D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2F112-1DB1-58FC-0CF2-D1DCB0CC4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the Information Pursuit Framework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8B237-ADC2-51CE-473B-1CE231D4D0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Q1: How do we define the set of queries?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Defined by 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 experts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[1].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Defined by 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 language models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[4].</a:t>
            </a:r>
          </a:p>
          <a:p>
            <a:r>
              <a:rPr lang="en-US" b="1" dirty="0"/>
              <a:t>Q2: Given an input and a query, how do we answer the query?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 classifiers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 data annotated with query answers by task experts [1].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domain-specific 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pre-trained large vision language models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[4].</a:t>
            </a:r>
          </a:p>
          <a:p>
            <a:r>
              <a:rPr lang="en-US" b="1" dirty="0"/>
              <a:t>Q3: How do we select queries that form the explanation?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Information Pursuit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Select 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smallest number of queries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that are sufficient for prediction using Generative IP [1], Variational IP [2], and OMP [3].</a:t>
            </a:r>
          </a:p>
        </p:txBody>
      </p:sp>
      <p:sp>
        <p:nvSpPr>
          <p:cNvPr id="4" name="[1] Donald Geman and Bruno Jedynak. An active testing model for tracking roads in satellite images. IEEE Transactions on Pattern Analysis and Machine Intelligence, 18(1):1–14, 1996.">
            <a:extLst>
              <a:ext uri="{FF2B5EF4-FFF2-40B4-BE49-F238E27FC236}">
                <a16:creationId xmlns:a16="http://schemas.microsoft.com/office/drawing/2014/main" id="{EDA0BC6C-0B1B-E22A-C158-A944B96A29D9}"/>
              </a:ext>
            </a:extLst>
          </p:cNvPr>
          <p:cNvSpPr txBox="1"/>
          <p:nvPr/>
        </p:nvSpPr>
        <p:spPr>
          <a:xfrm>
            <a:off x="-1" y="4480560"/>
            <a:ext cx="7680960" cy="640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30603" tIns="30603" rIns="30603" bIns="30603" anchor="b">
            <a:spAutoFit/>
          </a:bodyPr>
          <a:lstStyle>
            <a:lvl1pPr>
              <a:buClr>
                <a:srgbClr val="4349AA"/>
              </a:buClr>
              <a:defRPr sz="10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defRPr>
            </a:lvl1pPr>
          </a:lstStyle>
          <a:p>
            <a:r>
              <a:rPr lang="en-US" sz="804" dirty="0">
                <a:solidFill>
                  <a:schemeClr val="tx1"/>
                </a:solidFill>
              </a:rPr>
              <a:t>[1]</a:t>
            </a:r>
            <a:r>
              <a:rPr lang="en-US" sz="804" dirty="0">
                <a:solidFill>
                  <a:schemeClr val="tx1"/>
                </a:solidFill>
                <a:latin typeface="Arial" panose="020B0604020202020204" pitchFamily="34" charset="0"/>
              </a:rPr>
              <a:t> Chattopadhyay, Slocum, </a:t>
            </a:r>
            <a:r>
              <a:rPr lang="en-US" sz="804" dirty="0" err="1">
                <a:solidFill>
                  <a:schemeClr val="tx1"/>
                </a:solidFill>
                <a:latin typeface="Arial" panose="020B0604020202020204" pitchFamily="34" charset="0"/>
              </a:rPr>
              <a:t>Haeffele</a:t>
            </a:r>
            <a:r>
              <a:rPr lang="en-US" sz="804" dirty="0">
                <a:solidFill>
                  <a:schemeClr val="tx1"/>
                </a:solidFill>
                <a:latin typeface="Arial" panose="020B0604020202020204" pitchFamily="34" charset="0"/>
              </a:rPr>
              <a:t>, Vidal, </a:t>
            </a:r>
            <a:r>
              <a:rPr lang="en-US" sz="804" dirty="0" err="1">
                <a:solidFill>
                  <a:schemeClr val="tx1"/>
                </a:solidFill>
                <a:latin typeface="Arial" panose="020B0604020202020204" pitchFamily="34" charset="0"/>
              </a:rPr>
              <a:t>Geman</a:t>
            </a:r>
            <a:r>
              <a:rPr lang="en-US" sz="804" dirty="0">
                <a:solidFill>
                  <a:schemeClr val="tx1"/>
                </a:solidFill>
                <a:latin typeface="Arial" panose="020B0604020202020204" pitchFamily="34" charset="0"/>
              </a:rPr>
              <a:t>. Interpretable by design: Learning predictors by composing interpretable queries. TPAMI 2022.</a:t>
            </a:r>
            <a:br>
              <a:rPr lang="en-US" sz="804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sz="804" dirty="0">
                <a:solidFill>
                  <a:schemeClr val="tx1"/>
                </a:solidFill>
                <a:latin typeface="Arial" panose="020B0604020202020204" pitchFamily="34" charset="0"/>
              </a:rPr>
              <a:t>[2] Chattopadhyay, Chan, </a:t>
            </a:r>
            <a:r>
              <a:rPr lang="en-US" sz="804" dirty="0" err="1">
                <a:solidFill>
                  <a:schemeClr val="tx1"/>
                </a:solidFill>
                <a:latin typeface="Arial" panose="020B0604020202020204" pitchFamily="34" charset="0"/>
              </a:rPr>
              <a:t>Haeffele</a:t>
            </a:r>
            <a:r>
              <a:rPr lang="en-US" sz="804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en-US" sz="804" dirty="0" err="1">
                <a:solidFill>
                  <a:schemeClr val="tx1"/>
                </a:solidFill>
                <a:latin typeface="Arial" panose="020B0604020202020204" pitchFamily="34" charset="0"/>
              </a:rPr>
              <a:t>Geman</a:t>
            </a:r>
            <a:r>
              <a:rPr lang="en-US" sz="804" dirty="0">
                <a:solidFill>
                  <a:schemeClr val="tx1"/>
                </a:solidFill>
                <a:latin typeface="Arial" panose="020B0604020202020204" pitchFamily="34" charset="0"/>
              </a:rPr>
              <a:t>, Vidal. Variational Information Pursuit for Interpretable Predictions, ICLR 2023.</a:t>
            </a:r>
          </a:p>
          <a:p>
            <a:r>
              <a:rPr lang="en-US" sz="804" dirty="0">
                <a:solidFill>
                  <a:schemeClr val="tx1"/>
                </a:solidFill>
                <a:latin typeface="Arial" panose="020B0604020202020204" pitchFamily="34" charset="0"/>
              </a:rPr>
              <a:t>[3] Chattopadhyay, Pilgrim, Vidal. Information Maximization Perspective of Orthogonal Matching Pursuit with Applications to Explainable AI. </a:t>
            </a:r>
            <a:r>
              <a:rPr lang="en-US" sz="804" dirty="0" err="1">
                <a:solidFill>
                  <a:schemeClr val="tx1"/>
                </a:solidFill>
                <a:latin typeface="Arial" panose="020B0604020202020204" pitchFamily="34" charset="0"/>
              </a:rPr>
              <a:t>NeurIPS</a:t>
            </a:r>
            <a:r>
              <a:rPr lang="en-US" sz="804" dirty="0">
                <a:solidFill>
                  <a:schemeClr val="tx1"/>
                </a:solidFill>
                <a:latin typeface="Arial" panose="020B0604020202020204" pitchFamily="34" charset="0"/>
              </a:rPr>
              <a:t> 2023.</a:t>
            </a:r>
          </a:p>
          <a:p>
            <a:r>
              <a:rPr lang="en-US" sz="804" dirty="0">
                <a:solidFill>
                  <a:schemeClr val="tx1"/>
                </a:solidFill>
                <a:latin typeface="Arial" panose="020B0604020202020204" pitchFamily="34" charset="0"/>
              </a:rPr>
              <a:t>[4] Chattopadhyay, Chan, Vidal. Bootstrapping Variational Information Pursuit with Foundation Models for Interpretable Image Classification. ICLR 2024.</a:t>
            </a:r>
          </a:p>
          <a:p>
            <a:r>
              <a:rPr lang="en-US" sz="804" dirty="0">
                <a:solidFill>
                  <a:schemeClr val="tx1"/>
                </a:solidFill>
                <a:latin typeface="Arial" panose="020B0604020202020204" pitchFamily="34" charset="0"/>
              </a:rPr>
              <a:t>[5] Chattopadhyay, </a:t>
            </a:r>
            <a:r>
              <a:rPr lang="en-US" sz="804" dirty="0" err="1">
                <a:solidFill>
                  <a:schemeClr val="tx1"/>
                </a:solidFill>
                <a:latin typeface="Arial" panose="020B0604020202020204" pitchFamily="34" charset="0"/>
              </a:rPr>
              <a:t>Haeffele</a:t>
            </a:r>
            <a:r>
              <a:rPr lang="en-US" sz="804" dirty="0">
                <a:solidFill>
                  <a:schemeClr val="tx1"/>
                </a:solidFill>
                <a:latin typeface="Arial" panose="020B0604020202020204" pitchFamily="34" charset="0"/>
              </a:rPr>
              <a:t>, Vidal, </a:t>
            </a:r>
            <a:r>
              <a:rPr lang="en-US" sz="804" dirty="0" err="1">
                <a:solidFill>
                  <a:schemeClr val="tx1"/>
                </a:solidFill>
                <a:latin typeface="Arial" panose="020B0604020202020204" pitchFamily="34" charset="0"/>
              </a:rPr>
              <a:t>Geman</a:t>
            </a:r>
            <a:r>
              <a:rPr lang="en-US" sz="804" dirty="0">
                <a:solidFill>
                  <a:schemeClr val="tx1"/>
                </a:solidFill>
                <a:latin typeface="Arial" panose="020B0604020202020204" pitchFamily="34" charset="0"/>
              </a:rPr>
              <a:t>. Performance Bounds for Active Binary Testing with Information Maximization. ICML 2024.</a:t>
            </a:r>
          </a:p>
        </p:txBody>
      </p:sp>
    </p:spTree>
    <p:extLst>
      <p:ext uri="{BB962C8B-B14F-4D97-AF65-F5344CB8AC3E}">
        <p14:creationId xmlns:p14="http://schemas.microsoft.com/office/powerpoint/2010/main" val="38733942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39FD1-35E7-2DE3-1EE4-A69FDFE0A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8F622-3111-9382-8BD3-242B5DE61C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  <a:ea typeface="Verdana"/>
                <a:sym typeface="Verdana"/>
              </a:rPr>
              <a:t>Applications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B4FDB4-1A0F-FE49-146E-89CA6B92ED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0022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44CA72-BCAC-46FC-26DF-8030A3798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Interpretable Image Classification by V-IP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63A17E-1DA5-63D5-F6D3-C82B15651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0464" y="902369"/>
            <a:ext cx="2920945" cy="3690798"/>
          </a:xfrm>
        </p:spPr>
        <p:txBody>
          <a:bodyPr>
            <a:normAutofit/>
          </a:bodyPr>
          <a:lstStyle/>
          <a:p>
            <a:r>
              <a:rPr lang="en-US" b="1" dirty="0"/>
              <a:t>Task</a:t>
            </a:r>
            <a:r>
              <a:rPr lang="en-US" dirty="0"/>
              <a:t>: Image classification.</a:t>
            </a:r>
          </a:p>
          <a:p>
            <a:r>
              <a:rPr lang="en-US" b="1" dirty="0"/>
              <a:t>Query set</a:t>
            </a:r>
            <a:r>
              <a:rPr lang="en-US" dirty="0"/>
              <a:t>: Queries about presence or absence of different semantic concepts.</a:t>
            </a:r>
          </a:p>
          <a:p>
            <a:r>
              <a:rPr lang="en-US" b="1" dirty="0"/>
              <a:t>Dataset</a:t>
            </a:r>
            <a:r>
              <a:rPr lang="en-US" dirty="0"/>
              <a:t>: ImageNet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1000 classes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4595ED-4C07-1099-B006-675A6C0D9179}"/>
              </a:ext>
            </a:extLst>
          </p:cNvPr>
          <p:cNvGrpSpPr/>
          <p:nvPr/>
        </p:nvGrpSpPr>
        <p:grpSpPr>
          <a:xfrm>
            <a:off x="3351409" y="1296015"/>
            <a:ext cx="5546332" cy="2695309"/>
            <a:chOff x="698231" y="2286596"/>
            <a:chExt cx="8213443" cy="4174561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E22BC0AD-CA41-9B51-CD6C-DB8BD3145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231" y="2404246"/>
              <a:ext cx="2658661" cy="2658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4C5278E0-23E9-D4AF-EE11-23E36999DE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043" y="2286596"/>
              <a:ext cx="5318631" cy="4174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61688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44CA72-BCAC-46FC-26DF-8030A3798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Interpretable Medical Diagnosis by VI-P</a:t>
            </a:r>
            <a:endParaRPr lang="en-US" sz="28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63A17E-1DA5-63D5-F6D3-C82B15651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0464" y="902369"/>
            <a:ext cx="5000518" cy="3690798"/>
          </a:xfrm>
        </p:spPr>
        <p:txBody>
          <a:bodyPr>
            <a:normAutofit/>
          </a:bodyPr>
          <a:lstStyle/>
          <a:p>
            <a:r>
              <a:rPr lang="en-US" b="1" dirty="0"/>
              <a:t>Task</a:t>
            </a:r>
            <a:r>
              <a:rPr lang="en-US" dirty="0"/>
              <a:t>: Disease diagnosis.</a:t>
            </a:r>
          </a:p>
          <a:p>
            <a:r>
              <a:rPr lang="en-US" b="1" dirty="0"/>
              <a:t>Query set</a:t>
            </a:r>
            <a:r>
              <a:rPr lang="en-US" dirty="0"/>
              <a:t>: Queries about presence or absence of different symptoms.</a:t>
            </a:r>
          </a:p>
          <a:p>
            <a:r>
              <a:rPr lang="en-US" b="1" dirty="0"/>
              <a:t>Dataset</a:t>
            </a:r>
            <a:r>
              <a:rPr lang="en-US" dirty="0"/>
              <a:t>: SymCAT-200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1.1M doctor-patient dialogues about 326 symptoms indicative of 200 diseases.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Each dialogue: 2-3 symptoms per patient.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326 binary queries, one per symptom.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6EE503A-AE66-E7D8-9C66-740A40F7626A}"/>
              </a:ext>
            </a:extLst>
          </p:cNvPr>
          <p:cNvGrpSpPr/>
          <p:nvPr/>
        </p:nvGrpSpPr>
        <p:grpSpPr>
          <a:xfrm>
            <a:off x="5305425" y="911894"/>
            <a:ext cx="3790950" cy="4149444"/>
            <a:chOff x="5573532" y="1283032"/>
            <a:chExt cx="4627372" cy="4776982"/>
          </a:xfrm>
        </p:grpSpPr>
        <p:pic>
          <p:nvPicPr>
            <p:cNvPr id="7" name="Picture 6" descr="A screenshot of a medical chart&#10;&#10;Description automatically generated">
              <a:extLst>
                <a:ext uri="{FF2B5EF4-FFF2-40B4-BE49-F238E27FC236}">
                  <a16:creationId xmlns:a16="http://schemas.microsoft.com/office/drawing/2014/main" id="{8B0EF031-FA99-D33A-B414-12B52E0B2C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50" b="13496"/>
            <a:stretch/>
          </p:blipFill>
          <p:spPr>
            <a:xfrm>
              <a:off x="5573532" y="1283032"/>
              <a:ext cx="4627372" cy="477698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DB49FD4-0D33-5A8D-0E00-8DF68F32006E}"/>
                </a:ext>
              </a:extLst>
            </p:cNvPr>
            <p:cNvSpPr/>
            <p:nvPr/>
          </p:nvSpPr>
          <p:spPr>
            <a:xfrm rot="18953634">
              <a:off x="7524467" y="5633530"/>
              <a:ext cx="1270867" cy="1938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35113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68EC6-6DB2-B57D-2F2D-FBEFCBB38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Accuracy Versus Number of Queries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63BD08-BF4D-F84E-51E3-267B1511D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907191"/>
            <a:ext cx="6524625" cy="400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314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F5C52-2C63-DCC7-779B-C58B0C3FE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Accuracy-Explainability Tradeoff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798857-021A-0540-E390-E3CA00099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0464" y="902369"/>
            <a:ext cx="8229600" cy="3694176"/>
          </a:xfrm>
        </p:spPr>
        <p:txBody>
          <a:bodyPr/>
          <a:lstStyle/>
          <a:p>
            <a:r>
              <a:rPr lang="en-US" dirty="0"/>
              <a:t>How far is interpretable-by-design from black-box model performance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F2CC657-34B0-C0A4-EB47-DE928FB18AED}"/>
              </a:ext>
            </a:extLst>
          </p:cNvPr>
          <p:cNvGrpSpPr/>
          <p:nvPr/>
        </p:nvGrpSpPr>
        <p:grpSpPr>
          <a:xfrm>
            <a:off x="483936" y="1598264"/>
            <a:ext cx="8229600" cy="3138404"/>
            <a:chOff x="570486" y="1828236"/>
            <a:chExt cx="10441978" cy="4402874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898ACF0-1CB6-30AD-27F3-B1D22C0B6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8020" y="2351514"/>
              <a:ext cx="5114444" cy="3874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74C1C4A-7DEC-92EA-C732-D3397CC77429}"/>
                </a:ext>
              </a:extLst>
            </p:cNvPr>
            <p:cNvCxnSpPr>
              <a:cxnSpLocks/>
            </p:cNvCxnSpPr>
            <p:nvPr/>
          </p:nvCxnSpPr>
          <p:spPr>
            <a:xfrm>
              <a:off x="9152394" y="2908726"/>
              <a:ext cx="0" cy="20752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8BCE23D-FDFD-3577-43F4-C8991B1D138A}"/>
                </a:ext>
              </a:extLst>
            </p:cNvPr>
            <p:cNvGrpSpPr/>
            <p:nvPr/>
          </p:nvGrpSpPr>
          <p:grpSpPr>
            <a:xfrm>
              <a:off x="9207483" y="2416357"/>
              <a:ext cx="368983" cy="602190"/>
              <a:chOff x="5744689" y="2250831"/>
              <a:chExt cx="368983" cy="60219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1FCBA6DD-F60F-5EF7-B1C3-2DF006FB0D2C}"/>
                      </a:ext>
                    </a:extLst>
                  </p14:cNvPr>
                  <p14:cNvContentPartPr/>
                  <p14:nvPr/>
                </p14:nvContentPartPr>
                <p14:xfrm>
                  <a:off x="5744689" y="2263102"/>
                  <a:ext cx="315155" cy="589919"/>
                </p14:xfrm>
              </p:contentPart>
            </mc:Choice>
            <mc:Fallback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1FCBA6DD-F60F-5EF7-B1C3-2DF006FB0D2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733237" y="2250464"/>
                    <a:ext cx="337601" cy="6146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F90AAAA8-8813-7C55-E2D7-E823ED25A83E}"/>
                      </a:ext>
                    </a:extLst>
                  </p14:cNvPr>
                  <p14:cNvContentPartPr/>
                  <p14:nvPr/>
                </p14:nvContentPartPr>
                <p14:xfrm>
                  <a:off x="5990552" y="2250831"/>
                  <a:ext cx="123120" cy="37441"/>
                </p14:xfrm>
              </p:contentPart>
            </mc:Choice>
            <mc:Fallback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F90AAAA8-8813-7C55-E2D7-E823ED25A83E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79152" y="2238182"/>
                    <a:ext cx="145464" cy="62233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68827B-1FEA-5F08-9E16-DB9CF20A5D2C}"/>
                </a:ext>
              </a:extLst>
            </p:cNvPr>
            <p:cNvSpPr txBox="1"/>
            <p:nvPr/>
          </p:nvSpPr>
          <p:spPr>
            <a:xfrm>
              <a:off x="8792057" y="1907854"/>
              <a:ext cx="2006317" cy="474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Bef>
                  <a:spcPts val="1200"/>
                </a:spcBef>
                <a:spcAft>
                  <a:spcPts val="200"/>
                </a:spcAft>
              </a:pPr>
              <a:r>
                <a:rPr lang="en-US" sz="1600" dirty="0">
                  <a:solidFill>
                    <a:srgbClr val="D82679"/>
                  </a:solidFill>
                </a:rPr>
                <a:t>Accuracy Gap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32F5EE-4FE1-DFFA-202B-8947DFCC8E30}"/>
                </a:ext>
              </a:extLst>
            </p:cNvPr>
            <p:cNvSpPr txBox="1"/>
            <p:nvPr/>
          </p:nvSpPr>
          <p:spPr>
            <a:xfrm>
              <a:off x="6293951" y="1828236"/>
              <a:ext cx="1503490" cy="518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1200"/>
                </a:spcBef>
                <a:spcAft>
                  <a:spcPts val="200"/>
                </a:spcAft>
              </a:pPr>
              <a:r>
                <a:rPr lang="en-US" sz="1800" dirty="0"/>
                <a:t>ImageNet</a:t>
              </a:r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B428903C-37F1-5B46-D3FA-AC646CD963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486" y="2350009"/>
              <a:ext cx="5123785" cy="3881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6ECBC71-E59B-48C1-147E-B7D83F15E60A}"/>
                </a:ext>
              </a:extLst>
            </p:cNvPr>
            <p:cNvCxnSpPr>
              <a:cxnSpLocks/>
            </p:cNvCxnSpPr>
            <p:nvPr/>
          </p:nvCxnSpPr>
          <p:spPr>
            <a:xfrm>
              <a:off x="3786977" y="2758028"/>
              <a:ext cx="0" cy="1508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FBA00B0-7FA4-BAAA-F814-DF3852107A57}"/>
                </a:ext>
              </a:extLst>
            </p:cNvPr>
            <p:cNvGrpSpPr/>
            <p:nvPr/>
          </p:nvGrpSpPr>
          <p:grpSpPr>
            <a:xfrm>
              <a:off x="3842065" y="2321488"/>
              <a:ext cx="349345" cy="483634"/>
              <a:chOff x="5744689" y="2495181"/>
              <a:chExt cx="258480" cy="357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9A5D8BD1-A626-8F71-1C8F-1931AA2C78E2}"/>
                      </a:ext>
                    </a:extLst>
                  </p14:cNvPr>
                  <p14:cNvContentPartPr/>
                  <p14:nvPr/>
                </p14:nvContentPartPr>
                <p14:xfrm>
                  <a:off x="5744689" y="2505981"/>
                  <a:ext cx="185400" cy="34704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396FB84A-666F-25D1-E7D3-1A389D49561D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5738010" y="2499323"/>
                    <a:ext cx="198490" cy="3600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A6E13942-5983-8E17-3F5E-5389A91DE4A9}"/>
                      </a:ext>
                    </a:extLst>
                  </p14:cNvPr>
                  <p14:cNvContentPartPr/>
                  <p14:nvPr/>
                </p14:nvContentPartPr>
                <p14:xfrm>
                  <a:off x="5880049" y="2495181"/>
                  <a:ext cx="123120" cy="3744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EB818582-273E-EE46-B72E-0FFAE523E6EA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873387" y="2488495"/>
                    <a:ext cx="136178" cy="50544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6E01804-A5C6-229B-417F-54521C802672}"/>
                </a:ext>
              </a:extLst>
            </p:cNvPr>
            <p:cNvSpPr txBox="1"/>
            <p:nvPr/>
          </p:nvSpPr>
          <p:spPr>
            <a:xfrm>
              <a:off x="3484144" y="1909580"/>
              <a:ext cx="2006322" cy="474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Bef>
                  <a:spcPts val="1200"/>
                </a:spcBef>
                <a:spcAft>
                  <a:spcPts val="200"/>
                </a:spcAft>
              </a:pPr>
              <a:r>
                <a:rPr lang="en-US" sz="1600" dirty="0">
                  <a:solidFill>
                    <a:srgbClr val="D82679"/>
                  </a:solidFill>
                </a:rPr>
                <a:t>Accuracy Gap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5543DF-4217-D9FA-9B0D-3DBA06DD09F7}"/>
                </a:ext>
              </a:extLst>
            </p:cNvPr>
            <p:cNvSpPr txBox="1"/>
            <p:nvPr/>
          </p:nvSpPr>
          <p:spPr>
            <a:xfrm>
              <a:off x="999979" y="1869665"/>
              <a:ext cx="1698748" cy="518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1200"/>
                </a:spcBef>
                <a:spcAft>
                  <a:spcPts val="200"/>
                </a:spcAft>
              </a:pPr>
              <a:r>
                <a:rPr lang="en-US" sz="1800" dirty="0"/>
                <a:t>CIFAR-100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50665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02DDB-6BDA-8DE8-E970-AD3DB0F3D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Interpretable Radiological Report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8B76D-D02C-E8F0-C7B0-80E17F1A7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0463" y="902369"/>
            <a:ext cx="4754880" cy="3690798"/>
          </a:xfrm>
        </p:spPr>
        <p:txBody>
          <a:bodyPr>
            <a:normAutofit/>
          </a:bodyPr>
          <a:lstStyle/>
          <a:p>
            <a:r>
              <a:rPr lang="en-US" b="1" dirty="0"/>
              <a:t>Task</a:t>
            </a:r>
            <a:r>
              <a:rPr lang="en-US" dirty="0"/>
              <a:t>: Predict disease label in a radiological report.</a:t>
            </a:r>
          </a:p>
          <a:p>
            <a:r>
              <a:rPr lang="en-US" b="1" dirty="0"/>
              <a:t>Query set</a:t>
            </a:r>
            <a:r>
              <a:rPr lang="en-US" dirty="0"/>
              <a:t>: Queries about presence or absence of facts in a radiology report.</a:t>
            </a:r>
          </a:p>
          <a:p>
            <a:r>
              <a:rPr lang="en-US" b="1" dirty="0"/>
              <a:t>Dataset</a:t>
            </a:r>
            <a:r>
              <a:rPr lang="en-US" dirty="0"/>
              <a:t>: MIMIC-CXR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Data: 227,827 reports.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Queries are binary questions, one for each possible fact.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task is to predict the disease label.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73135C-CCD8-9A0A-4FE7-547C2DAC8E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4895"/>
          <a:stretch/>
        </p:blipFill>
        <p:spPr>
          <a:xfrm>
            <a:off x="5160529" y="902370"/>
            <a:ext cx="3939841" cy="340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31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C6A19-CE65-0050-1E71-1FA56703E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1B003-7D1C-B4F2-80F1-D6EAFE8BE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Interpretable Radiological Report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D311D-C588-F6A0-E17B-5B70AA9A9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Q1: How do we define the set of queries?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Leverage LLMs and medical knowledge to 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591,920 facts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227,827 reports in the MIMIC-CXR dataset [1].</a:t>
            </a:r>
          </a:p>
          <a:p>
            <a:r>
              <a:rPr lang="en-US" b="1" dirty="0"/>
              <a:t>Q2: How do we answer a query for a given input?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Leverage LLMs and medical knowledge to 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verify if a fact is present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a radiology report [2].</a:t>
            </a:r>
          </a:p>
          <a:p>
            <a:r>
              <a:rPr lang="en-US" b="1" dirty="0"/>
              <a:t>Q3: How do we select the best queries to form an explanation?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smallest number of facts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that are 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sufficient for disease prediction [2]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using Variational IP [3,4].</a:t>
            </a:r>
          </a:p>
        </p:txBody>
      </p:sp>
      <p:sp>
        <p:nvSpPr>
          <p:cNvPr id="4" name="[1] Donald Geman and Bruno Jedynak. An active testing model for tracking roads in satellite images. IEEE Transactions on Pattern Analysis and Machine Intelligence, 18(1):1–14, 1996.">
            <a:extLst>
              <a:ext uri="{FF2B5EF4-FFF2-40B4-BE49-F238E27FC236}">
                <a16:creationId xmlns:a16="http://schemas.microsoft.com/office/drawing/2014/main" id="{E7476829-1469-7595-6750-D1C50269BC77}"/>
              </a:ext>
            </a:extLst>
          </p:cNvPr>
          <p:cNvSpPr txBox="1"/>
          <p:nvPr/>
        </p:nvSpPr>
        <p:spPr>
          <a:xfrm>
            <a:off x="-1" y="4601304"/>
            <a:ext cx="7680960" cy="556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0603" tIns="30603" rIns="30603" bIns="30603" anchor="b">
            <a:spAutoFit/>
          </a:bodyPr>
          <a:lstStyle>
            <a:lvl1pPr>
              <a:buClr>
                <a:srgbClr val="4349AA"/>
              </a:buClr>
              <a:defRPr sz="10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defRPr>
            </a:lvl1pPr>
          </a:lstStyle>
          <a:p>
            <a:r>
              <a:rPr lang="en-US" sz="804">
                <a:solidFill>
                  <a:schemeClr val="tx1"/>
                </a:solidFill>
                <a:latin typeface="Arial" panose="020B0604020202020204" pitchFamily="34" charset="0"/>
              </a:rPr>
              <a:t>[1] Messina, Vidal, Parra, Soto, Araujo. Extracting and Encoding: Leveraging LLMs and Medical Knowledge to Enhance Radiological Text Representation. ACL 2024.</a:t>
            </a:r>
          </a:p>
          <a:p>
            <a:r>
              <a:rPr lang="en-US" sz="804">
                <a:solidFill>
                  <a:schemeClr val="tx1"/>
                </a:solidFill>
                <a:latin typeface="Arial" panose="020B0604020202020204" pitchFamily="34" charset="0"/>
              </a:rPr>
              <a:t>[2] Ge, Chan, Messina, Vidal. Information Pursuit for Interpretable Classification of Chest Radiology Reports. </a:t>
            </a:r>
            <a:r>
              <a:rPr lang="en-US" sz="804" err="1">
                <a:solidFill>
                  <a:schemeClr val="tx1"/>
                </a:solidFill>
                <a:latin typeface="Arial" panose="020B0604020202020204" pitchFamily="34" charset="0"/>
              </a:rPr>
              <a:t>ArXiv</a:t>
            </a:r>
            <a:r>
              <a:rPr lang="en-US" sz="804">
                <a:solidFill>
                  <a:schemeClr val="tx1"/>
                </a:solidFill>
                <a:latin typeface="Arial" panose="020B0604020202020204" pitchFamily="34" charset="0"/>
              </a:rPr>
              <a:t> 2025.</a:t>
            </a:r>
          </a:p>
          <a:p>
            <a:r>
              <a:rPr lang="en-US" sz="804">
                <a:solidFill>
                  <a:schemeClr val="tx1"/>
                </a:solidFill>
                <a:latin typeface="Arial" panose="020B0604020202020204" pitchFamily="34" charset="0"/>
              </a:rPr>
              <a:t>[3] Chattopadhyay, Chan, </a:t>
            </a:r>
            <a:r>
              <a:rPr lang="en-US" sz="804" err="1">
                <a:solidFill>
                  <a:schemeClr val="tx1"/>
                </a:solidFill>
                <a:latin typeface="Arial" panose="020B0604020202020204" pitchFamily="34" charset="0"/>
              </a:rPr>
              <a:t>Haeffele</a:t>
            </a:r>
            <a:r>
              <a:rPr lang="en-US" sz="804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en-US" sz="804" err="1">
                <a:solidFill>
                  <a:schemeClr val="tx1"/>
                </a:solidFill>
                <a:latin typeface="Arial" panose="020B0604020202020204" pitchFamily="34" charset="0"/>
              </a:rPr>
              <a:t>Geman</a:t>
            </a:r>
            <a:r>
              <a:rPr lang="en-US" sz="804">
                <a:solidFill>
                  <a:schemeClr val="tx1"/>
                </a:solidFill>
                <a:latin typeface="Arial" panose="020B0604020202020204" pitchFamily="34" charset="0"/>
              </a:rPr>
              <a:t>, Vidal. Variational Information Pursuit for Interpretable Predictions. ICLR 2023.</a:t>
            </a:r>
          </a:p>
          <a:p>
            <a:r>
              <a:rPr lang="en-US" sz="804">
                <a:solidFill>
                  <a:schemeClr val="tx1"/>
                </a:solidFill>
                <a:latin typeface="Arial" panose="020B0604020202020204" pitchFamily="34" charset="0"/>
              </a:rPr>
              <a:t>[4] Chattopadhyay, Chan, Vidal. Bootstrapping Variational Information Pursuit with Foundation Models for Interpretable Image Classification. ICLR 2024.</a:t>
            </a:r>
          </a:p>
        </p:txBody>
      </p:sp>
    </p:spTree>
    <p:extLst>
      <p:ext uri="{BB962C8B-B14F-4D97-AF65-F5344CB8AC3E}">
        <p14:creationId xmlns:p14="http://schemas.microsoft.com/office/powerpoint/2010/main" val="96253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9EF33-0CBA-6475-C3D5-1EE296C91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Interpretability Crisis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6BCD1-AA05-4C9B-2381-76D7ACA4B4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 deep learning is widely used in safety critical applications, there is a need for developing </a:t>
            </a:r>
            <a:r>
              <a:rPr lang="en-US" dirty="0">
                <a:solidFill>
                  <a:srgbClr val="C00000"/>
                </a:solidFill>
              </a:rPr>
              <a:t>trustworthy and interpretable models</a:t>
            </a:r>
            <a:r>
              <a:rPr lang="en-US" dirty="0"/>
              <a:t>. </a:t>
            </a:r>
          </a:p>
          <a:p>
            <a:r>
              <a:rPr lang="en-US" dirty="0"/>
              <a:t>Ideally we desire...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But in reality</a:t>
            </a:r>
          </a:p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0EFFD1B-603F-369E-97C9-F83B946DFDEB}"/>
              </a:ext>
            </a:extLst>
          </p:cNvPr>
          <p:cNvGrpSpPr/>
          <p:nvPr/>
        </p:nvGrpSpPr>
        <p:grpSpPr>
          <a:xfrm>
            <a:off x="2813021" y="1854972"/>
            <a:ext cx="5573000" cy="1434121"/>
            <a:chOff x="2824088" y="2387674"/>
            <a:chExt cx="6736420" cy="1424221"/>
          </a:xfrm>
        </p:grpSpPr>
        <p:pic>
          <p:nvPicPr>
            <p:cNvPr id="15" name="Picture 2" descr="MRI Can Help Diagnose Alzheimer's Disease - Omega PDS">
              <a:extLst>
                <a:ext uri="{FF2B5EF4-FFF2-40B4-BE49-F238E27FC236}">
                  <a16:creationId xmlns:a16="http://schemas.microsoft.com/office/drawing/2014/main" id="{9AF31694-AC8E-DD55-7F04-6C8A0D8082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9756"/>
            <a:stretch/>
          </p:blipFill>
          <p:spPr bwMode="auto">
            <a:xfrm>
              <a:off x="2824088" y="2933908"/>
              <a:ext cx="1026190" cy="624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9706509-58B9-EBEA-0208-0303F9C3623C}"/>
                </a:ext>
              </a:extLst>
            </p:cNvPr>
            <p:cNvCxnSpPr/>
            <p:nvPr/>
          </p:nvCxnSpPr>
          <p:spPr>
            <a:xfrm>
              <a:off x="4044551" y="3301118"/>
              <a:ext cx="610232" cy="0"/>
            </a:xfrm>
            <a:prstGeom prst="straightConnector1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" name="Cube 16">
              <a:extLst>
                <a:ext uri="{FF2B5EF4-FFF2-40B4-BE49-F238E27FC236}">
                  <a16:creationId xmlns:a16="http://schemas.microsoft.com/office/drawing/2014/main" id="{491C5B15-715E-EEBB-F887-73301CFF9229}"/>
                </a:ext>
              </a:extLst>
            </p:cNvPr>
            <p:cNvSpPr/>
            <p:nvPr/>
          </p:nvSpPr>
          <p:spPr>
            <a:xfrm>
              <a:off x="4817982" y="2740554"/>
              <a:ext cx="1113602" cy="94057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78" tIns="50778" rIns="50778" bIns="50778" numCol="1" spcCol="38100" rtlCol="0" anchor="ctr">
              <a:spAutoFit/>
            </a:bodyPr>
            <a:lstStyle/>
            <a:p>
              <a:pPr algn="ctr" defTabSz="583965" hangingPunct="0">
                <a:defRPr/>
              </a:pPr>
              <a:endParaRPr lang="en-US" sz="3999" kern="1200">
                <a:solidFill>
                  <a:schemeClr val="tx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+mn-ea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1CF5CF1-4ED7-7A56-35B8-1F2DBEA2F81F}"/>
                </a:ext>
              </a:extLst>
            </p:cNvPr>
            <p:cNvCxnSpPr/>
            <p:nvPr/>
          </p:nvCxnSpPr>
          <p:spPr>
            <a:xfrm>
              <a:off x="6043180" y="3301118"/>
              <a:ext cx="610232" cy="0"/>
            </a:xfrm>
            <a:prstGeom prst="straightConnector1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3B86204-5F18-C76A-C4CB-50E71154BB1D}"/>
                </a:ext>
              </a:extLst>
            </p:cNvPr>
            <p:cNvSpPr txBox="1"/>
            <p:nvPr/>
          </p:nvSpPr>
          <p:spPr>
            <a:xfrm>
              <a:off x="6821556" y="3120529"/>
              <a:ext cx="2738952" cy="691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78" tIns="50778" rIns="50778" bIns="50778" numCol="1" spcCol="38100" rtlCol="0" anchor="ctr">
              <a:spAutoFit/>
            </a:bodyPr>
            <a:lstStyle/>
            <a:p>
              <a:pPr hangingPunct="0">
                <a:defRPr/>
              </a:pPr>
              <a:r>
                <a:rPr lang="en-US" sz="1286" i="1" kern="1200">
                  <a:solidFill>
                    <a:schemeClr val="tx1"/>
                  </a:solidFill>
                  <a:uFill>
                    <a:solidFill>
                      <a:srgbClr val="0048AA"/>
                    </a:solidFill>
                  </a:uFill>
                </a:rPr>
                <a:t>Patient has Alzheimer’s disease with 98.6% probability</a:t>
              </a:r>
            </a:p>
          </p:txBody>
        </p:sp>
        <p:pic>
          <p:nvPicPr>
            <p:cNvPr id="20" name="Picture 2" descr="MRI Can Help Diagnose Alzheimer's Disease - Omega PDS">
              <a:extLst>
                <a:ext uri="{FF2B5EF4-FFF2-40B4-BE49-F238E27FC236}">
                  <a16:creationId xmlns:a16="http://schemas.microsoft.com/office/drawing/2014/main" id="{906408FF-9BC5-EDC9-1316-0FF084AD14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9756"/>
            <a:stretch/>
          </p:blipFill>
          <p:spPr bwMode="auto">
            <a:xfrm>
              <a:off x="4916578" y="3086269"/>
              <a:ext cx="705912" cy="429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543613F-FCEE-140B-62F9-BC518DD1D794}"/>
                    </a:ext>
                  </a:extLst>
                </p14:cNvPr>
                <p14:cNvContentPartPr/>
                <p14:nvPr/>
              </p14:nvContentPartPr>
              <p14:xfrm>
                <a:off x="5289629" y="3389073"/>
                <a:ext cx="229102" cy="175085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543613F-FCEE-140B-62F9-BC518DD1D79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78761" y="3380140"/>
                  <a:ext cx="250404" cy="19259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C054DFF0-31B8-8896-8F23-22991C8B6016}"/>
                </a:ext>
              </a:extLst>
            </p:cNvPr>
            <p:cNvSpPr/>
            <p:nvPr/>
          </p:nvSpPr>
          <p:spPr>
            <a:xfrm>
              <a:off x="5991215" y="2387674"/>
              <a:ext cx="2881671" cy="678461"/>
            </a:xfrm>
            <a:prstGeom prst="cloud">
              <a:avLst/>
            </a:prstGeom>
            <a:blipFill dpi="0" rotWithShape="1">
              <a:blip r:embed="rId5">
                <a:alphaModFix amt="35000"/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78" tIns="50778" rIns="50778" bIns="50778" numCol="1" spcCol="38100" rtlCol="0" anchor="ctr">
              <a:spAutoFit/>
            </a:bodyPr>
            <a:lstStyle/>
            <a:p>
              <a:pPr algn="ctr" defTabSz="583965" hangingPunct="0">
                <a:defRPr/>
              </a:pPr>
              <a:r>
                <a:rPr lang="en-US" sz="1125" kern="1200"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ea typeface="+mn-ea"/>
                </a:rPr>
                <a:t>“Since there is atrophy in this region…”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F82D3EB-8E6F-2DEE-6041-9FC026B9F3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0924" y="2824176"/>
              <a:ext cx="633861" cy="543503"/>
            </a:xfrm>
            <a:prstGeom prst="straightConnector1">
              <a:avLst/>
            </a:prstGeom>
            <a:noFill/>
            <a:ln w="34925" cap="flat">
              <a:solidFill>
                <a:srgbClr val="C00000"/>
              </a:solidFill>
              <a:prstDash val="sysDot"/>
              <a:miter lim="400000"/>
              <a:headEnd type="triangle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24" name="Picture 23" descr="MRI Can Help Diagnose Alzheimer's Disease - Omega PDS">
            <a:extLst>
              <a:ext uri="{FF2B5EF4-FFF2-40B4-BE49-F238E27FC236}">
                <a16:creationId xmlns:a16="http://schemas.microsoft.com/office/drawing/2014/main" id="{330E3D09-8D41-5928-A592-0288B0EDEC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9756"/>
          <a:stretch/>
        </p:blipFill>
        <p:spPr bwMode="auto">
          <a:xfrm>
            <a:off x="2839157" y="3821832"/>
            <a:ext cx="824616" cy="64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9F72324-8878-7731-D2F3-42B023EC2E9E}"/>
              </a:ext>
            </a:extLst>
          </p:cNvPr>
          <p:cNvSpPr txBox="1"/>
          <p:nvPr/>
        </p:nvSpPr>
        <p:spPr>
          <a:xfrm>
            <a:off x="2883597" y="4488201"/>
            <a:ext cx="735734" cy="2756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778" tIns="50778" rIns="50778" bIns="50778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125" kern="1200" dirty="0">
                <a:solidFill>
                  <a:schemeClr val="tx1"/>
                </a:solidFill>
                <a:uFill>
                  <a:solidFill>
                    <a:srgbClr val="0048AA"/>
                  </a:solidFill>
                </a:uFill>
              </a:rPr>
              <a:t>MRI Scan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AC49547-D172-2FAA-872C-22C52E521338}"/>
              </a:ext>
            </a:extLst>
          </p:cNvPr>
          <p:cNvCxnSpPr/>
          <p:nvPr/>
        </p:nvCxnSpPr>
        <p:spPr>
          <a:xfrm>
            <a:off x="3819886" y="4201367"/>
            <a:ext cx="490365" cy="0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Cube 26">
            <a:extLst>
              <a:ext uri="{FF2B5EF4-FFF2-40B4-BE49-F238E27FC236}">
                <a16:creationId xmlns:a16="http://schemas.microsoft.com/office/drawing/2014/main" id="{905198BB-5869-5CAC-CEE0-3701C701C4A5}"/>
              </a:ext>
            </a:extLst>
          </p:cNvPr>
          <p:cNvSpPr/>
          <p:nvPr/>
        </p:nvSpPr>
        <p:spPr>
          <a:xfrm>
            <a:off x="4441394" y="3637978"/>
            <a:ext cx="894859" cy="940169"/>
          </a:xfrm>
          <a:prstGeom prst="cube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78" tIns="50778" rIns="50778" bIns="50778" numCol="1" spcCol="38100" rtlCol="0" anchor="ctr">
            <a:spAutoFit/>
          </a:bodyPr>
          <a:lstStyle/>
          <a:p>
            <a:pPr algn="ctr" defTabSz="583965" hangingPunct="0">
              <a:defRPr/>
            </a:pPr>
            <a:endParaRPr lang="en-US" sz="3999" kern="1200">
              <a:solidFill>
                <a:schemeClr val="tx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3FC0AC-C173-DDCB-5FF3-F710F74B5C7B}"/>
              </a:ext>
            </a:extLst>
          </p:cNvPr>
          <p:cNvSpPr txBox="1"/>
          <p:nvPr/>
        </p:nvSpPr>
        <p:spPr>
          <a:xfrm>
            <a:off x="4338738" y="4588781"/>
            <a:ext cx="894859" cy="2756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78" tIns="50778" rIns="50778" bIns="50778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125" kern="1200">
                <a:solidFill>
                  <a:schemeClr val="tx1"/>
                </a:solidFill>
                <a:uFill>
                  <a:solidFill>
                    <a:srgbClr val="0048AA"/>
                  </a:solidFill>
                </a:uFill>
              </a:rPr>
              <a:t>Black-Box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A5B1832-BF34-CF3C-81C3-621684BB9038}"/>
              </a:ext>
            </a:extLst>
          </p:cNvPr>
          <p:cNvCxnSpPr/>
          <p:nvPr/>
        </p:nvCxnSpPr>
        <p:spPr>
          <a:xfrm>
            <a:off x="5425925" y="4201367"/>
            <a:ext cx="490365" cy="0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5760624-240B-1682-0214-6B06041FF4DC}"/>
              </a:ext>
            </a:extLst>
          </p:cNvPr>
          <p:cNvSpPr txBox="1"/>
          <p:nvPr/>
        </p:nvSpPr>
        <p:spPr>
          <a:xfrm>
            <a:off x="2886785" y="3034005"/>
            <a:ext cx="735734" cy="2756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778" tIns="50778" rIns="50778" bIns="50778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125" kern="1200">
                <a:solidFill>
                  <a:schemeClr val="tx1"/>
                </a:solidFill>
                <a:uFill>
                  <a:solidFill>
                    <a:srgbClr val="0048AA"/>
                  </a:solidFill>
                </a:uFill>
              </a:rPr>
              <a:t>MRI Scan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81FD61-5396-B454-ABC9-64CE2C9A9C64}"/>
              </a:ext>
            </a:extLst>
          </p:cNvPr>
          <p:cNvSpPr txBox="1"/>
          <p:nvPr/>
        </p:nvSpPr>
        <p:spPr>
          <a:xfrm>
            <a:off x="4353594" y="3172608"/>
            <a:ext cx="894859" cy="2756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78" tIns="50778" rIns="50778" bIns="50778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125" kern="1200">
                <a:solidFill>
                  <a:schemeClr val="tx1"/>
                </a:solidFill>
                <a:uFill>
                  <a:solidFill>
                    <a:srgbClr val="0048AA"/>
                  </a:solidFill>
                </a:uFill>
              </a:rPr>
              <a:t>White-Box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779656-47A4-093F-630E-62CFF64D0EFA}"/>
              </a:ext>
            </a:extLst>
          </p:cNvPr>
          <p:cNvSpPr txBox="1"/>
          <p:nvPr/>
        </p:nvSpPr>
        <p:spPr>
          <a:xfrm>
            <a:off x="6078386" y="3853281"/>
            <a:ext cx="2265920" cy="6961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78" tIns="50778" rIns="50778" bIns="50778" numCol="1" spcCol="38100" rtlCol="0" anchor="ctr">
            <a:spAutoFit/>
          </a:bodyPr>
          <a:lstStyle/>
          <a:p>
            <a:pPr hangingPunct="0">
              <a:defRPr/>
            </a:pPr>
            <a:r>
              <a:rPr lang="en-US" sz="1286" i="1" kern="1200">
                <a:solidFill>
                  <a:schemeClr val="tx1"/>
                </a:solidFill>
                <a:uFill>
                  <a:solidFill>
                    <a:srgbClr val="0048AA"/>
                  </a:solidFill>
                </a:uFill>
              </a:rPr>
              <a:t>Patient has Alzheimer’s disease with 98.6% probability</a:t>
            </a:r>
          </a:p>
        </p:txBody>
      </p:sp>
    </p:spTree>
    <p:extLst>
      <p:ext uri="{BB962C8B-B14F-4D97-AF65-F5344CB8AC3E}">
        <p14:creationId xmlns:p14="http://schemas.microsoft.com/office/powerpoint/2010/main" val="3358833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CA2981-8095-6B9B-520B-9D0B9D789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Interpretable Radiological Report Classification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1DF3D4-DED5-225D-0FD5-46D09AD52F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Average precision (AP) and F1 score of IP-CRR on six binary prediction tasks: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Lung Opacity (LO), Calcification of the Aorta (CA), Support Devices(SD),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Cardiomegaly(CM), Pleural Effusion(PE), and Pneumonia(PN).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D39E00-0231-DB20-7A57-F03F846F0A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4" t="21990" r="2177" b="2819"/>
          <a:stretch/>
        </p:blipFill>
        <p:spPr>
          <a:xfrm>
            <a:off x="914400" y="2506536"/>
            <a:ext cx="7494816" cy="184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92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4876B-6F9B-2CD0-E468-521E6945F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B07E-3F1C-43F4-86DF-E31239D34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Information Pursuit</a:t>
            </a:r>
            <a:r>
              <a:rPr lang="en-US" dirty="0"/>
              <a:t>: an interpretable-by-design prediction framework.</a:t>
            </a:r>
          </a:p>
          <a:p>
            <a:r>
              <a:rPr lang="en-US" dirty="0">
                <a:solidFill>
                  <a:srgbClr val="C00000"/>
                </a:solidFill>
              </a:rPr>
              <a:t>Generative model</a:t>
            </a:r>
            <a:r>
              <a:rPr lang="en-US" dirty="0"/>
              <a:t>: use LLMs to define queries, VLMs to answer queries, and G-IP, V-IP, OMP to select queries and make predictions.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334D7-AA6C-1D7C-4988-6BE9AD762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543" y="2194954"/>
            <a:ext cx="6280818" cy="290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485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D4496-4E5F-6693-ABAA-C1549FE0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E11441-9040-4002-09DF-E6ED847FC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</a:t>
            </a:r>
            <a:r>
              <a:rPr lang="en-US" dirty="0">
                <a:solidFill>
                  <a:srgbClr val="C00000"/>
                </a:solidFill>
              </a:rPr>
              <a:t>learn the queries</a:t>
            </a:r>
            <a:r>
              <a:rPr lang="en-US" dirty="0"/>
              <a:t>? </a:t>
            </a:r>
          </a:p>
          <a:p>
            <a:pPr lvl="1"/>
            <a:r>
              <a:rPr lang="en-US" dirty="0"/>
              <a:t>Augment VIP with dictionary learning technique to learn queries.</a:t>
            </a:r>
          </a:p>
          <a:p>
            <a:r>
              <a:rPr lang="en-US" dirty="0"/>
              <a:t>How to extend framework </a:t>
            </a:r>
            <a:r>
              <a:rPr lang="en-US" dirty="0">
                <a:solidFill>
                  <a:srgbClr val="C00000"/>
                </a:solidFill>
              </a:rPr>
              <a:t>beyond classification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Integrate VIP with diffusion models for </a:t>
            </a:r>
            <a:r>
              <a:rPr lang="en-US" dirty="0">
                <a:solidFill>
                  <a:srgbClr val="C00000"/>
                </a:solidFill>
              </a:rPr>
              <a:t>explainable generations</a:t>
            </a:r>
            <a:r>
              <a:rPr lang="en-US" dirty="0"/>
              <a:t> [ICLR’25].</a:t>
            </a:r>
          </a:p>
          <a:p>
            <a:pPr lvl="1"/>
            <a:endParaRPr lang="en-US" dirty="0"/>
          </a:p>
          <a:p>
            <a:r>
              <a:rPr lang="en-US" dirty="0"/>
              <a:t>How to extend sparse representation theory for interpretable AI?</a:t>
            </a:r>
          </a:p>
          <a:p>
            <a:pPr lvl="1"/>
            <a:r>
              <a:rPr lang="en-US" dirty="0"/>
              <a:t>New notions of incoherence, RIP based on mutual information?</a:t>
            </a:r>
          </a:p>
          <a:p>
            <a:pPr lvl="1"/>
            <a:r>
              <a:rPr lang="en-US" dirty="0"/>
              <a:t>Is uniqueness of sparse codes related to uniqueness of explanations?</a:t>
            </a:r>
          </a:p>
          <a:p>
            <a:pPr lvl="1"/>
            <a:r>
              <a:rPr lang="en-US" dirty="0"/>
              <a:t>Extensions of sparse coding to semantic dictionaries via </a:t>
            </a:r>
            <a:r>
              <a:rPr lang="en-US"/>
              <a:t>LLMs?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954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A808E-DC08-9ABB-82F8-65AA133A6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9B54B-0245-35D2-B800-7F6484A601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How to define interpretability?</a:t>
            </a:r>
          </a:p>
          <a:p>
            <a:pPr lvl="1"/>
            <a:r>
              <a:rPr lang="en-US" dirty="0"/>
              <a:t>Hypothesis tests on the importance of a feature?</a:t>
            </a:r>
          </a:p>
          <a:p>
            <a:pPr lvl="1"/>
            <a:r>
              <a:rPr lang="en-US" dirty="0"/>
              <a:t>Minimum set of interpretable features that are sufficient for prediction?</a:t>
            </a:r>
          </a:p>
          <a:p>
            <a:pPr lvl="1"/>
            <a:r>
              <a:rPr lang="en-US" dirty="0"/>
              <a:t>What about causality-based explanations?</a:t>
            </a:r>
          </a:p>
          <a:p>
            <a:pPr lvl="1"/>
            <a:endParaRPr lang="en-US" dirty="0"/>
          </a:p>
          <a:p>
            <a:r>
              <a:rPr lang="en-US" b="1" dirty="0"/>
              <a:t>How to evaluate if a model is interpretable?</a:t>
            </a:r>
          </a:p>
          <a:p>
            <a:pPr lvl="1"/>
            <a:r>
              <a:rPr lang="en-US" dirty="0"/>
              <a:t>Human evaluations?</a:t>
            </a:r>
          </a:p>
          <a:p>
            <a:pPr lvl="1"/>
            <a:r>
              <a:rPr lang="en-US" dirty="0"/>
              <a:t>Can humans predict a class based on explanation?</a:t>
            </a:r>
          </a:p>
          <a:p>
            <a:pPr lvl="1"/>
            <a:r>
              <a:rPr lang="en-US" dirty="0"/>
              <a:t>Benchmarks</a:t>
            </a:r>
          </a:p>
        </p:txBody>
      </p:sp>
    </p:spTree>
    <p:extLst>
      <p:ext uri="{BB962C8B-B14F-4D97-AF65-F5344CB8AC3E}">
        <p14:creationId xmlns:p14="http://schemas.microsoft.com/office/powerpoint/2010/main" val="20041605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44562-ED5E-197B-F355-6596EA0035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3480" y="687754"/>
            <a:ext cx="7397039" cy="1147968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295390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EEC627-F8F7-4819-A0AE-910E4B78A5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E69E23-4D55-D6BA-EA9D-45EF3E91E82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E190AA4-6AF3-AC5F-E4A9-BEC9BC5203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6717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11509-E7EF-DE40-1C46-3E6A29149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521CCD-687B-F0AE-0FE5-4173D8CC3C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069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B29DBA8-6823-F309-943D-C10A93DA038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16572C-1A7C-FB2C-9581-6FFF4E0D26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EC8C78-C23B-8858-E6C0-F1A606A9D48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93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17BDE-291D-2587-6276-00CF46038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vs Interpretability Tradeoff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0720F-07AB-7364-D256-32976448B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86" y="971550"/>
            <a:ext cx="6096828" cy="401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59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729B-09A1-DA59-6668-5CA9D8F3A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Trend: Post-hoc Explanations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8CAE22-57AC-EEED-35BB-BF2F5153B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Most method interpret black-box models </a:t>
            </a:r>
            <a:r>
              <a:rPr lang="en-US" dirty="0">
                <a:solidFill>
                  <a:srgbClr val="C00000"/>
                </a:solidFill>
              </a:rPr>
              <a:t>post-hoc</a:t>
            </a:r>
            <a:r>
              <a:rPr lang="en-US" dirty="0"/>
              <a:t> using </a:t>
            </a:r>
            <a:r>
              <a:rPr lang="en-US" dirty="0">
                <a:solidFill>
                  <a:srgbClr val="C00000"/>
                </a:solidFill>
              </a:rPr>
              <a:t>importance scores</a:t>
            </a:r>
            <a:r>
              <a:rPr lang="en-US" dirty="0"/>
              <a:t> based on the </a:t>
            </a:r>
            <a:r>
              <a:rPr lang="en-US" dirty="0">
                <a:solidFill>
                  <a:srgbClr val="C00000"/>
                </a:solidFill>
              </a:rPr>
              <a:t>sensitivity of the model output to the input features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LIME [1]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Grad-CAM [2]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SHAP [3]</a:t>
            </a:r>
          </a:p>
          <a:p>
            <a:r>
              <a:rPr lang="en-US" b="1" dirty="0"/>
              <a:t>The Good</a:t>
            </a:r>
            <a:r>
              <a:rPr lang="en-US" dirty="0"/>
              <a:t>: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 need to retrain model, accuracy maintained.</a:t>
            </a:r>
          </a:p>
          <a:p>
            <a:r>
              <a:rPr lang="en-US" b="1" dirty="0"/>
              <a:t>The Bad</a:t>
            </a:r>
            <a:r>
              <a:rPr lang="en-US" dirty="0"/>
              <a:t>: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Explanations are unreliable; not faithful to the model it tries to explain [4].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Feature importance scores might not be interpretable to end-users [5].</a:t>
            </a:r>
          </a:p>
        </p:txBody>
      </p:sp>
      <p:sp>
        <p:nvSpPr>
          <p:cNvPr id="4" name="[1] Adebayo, J., Gilmer, J., Muelly, M., Goodfellow, I., Hardt, M., &amp; Kim, B. (2018). Sanity checks for saliency maps. Advances in neural information processing systems, 31.…">
            <a:extLst>
              <a:ext uri="{FF2B5EF4-FFF2-40B4-BE49-F238E27FC236}">
                <a16:creationId xmlns:a16="http://schemas.microsoft.com/office/drawing/2014/main" id="{75D4FBDD-7307-22DF-7D9A-ED7C26B78F3E}"/>
              </a:ext>
            </a:extLst>
          </p:cNvPr>
          <p:cNvSpPr txBox="1"/>
          <p:nvPr/>
        </p:nvSpPr>
        <p:spPr>
          <a:xfrm>
            <a:off x="1914" y="4552605"/>
            <a:ext cx="7589520" cy="600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30603" tIns="30603" rIns="30603" bIns="30603" anchor="b">
            <a:spAutoFit/>
          </a:bodyPr>
          <a:lstStyle/>
          <a:p>
            <a:pPr>
              <a:buClr>
                <a:srgbClr val="4349AA"/>
              </a:buClr>
              <a:defRPr sz="10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defRPr>
            </a:pPr>
            <a:r>
              <a:rPr lang="en-US" sz="700" dirty="0">
                <a:solidFill>
                  <a:schemeClr val="tx1"/>
                </a:solidFill>
              </a:rPr>
              <a:t>[1] Ribeiro, Singh, </a:t>
            </a:r>
            <a:r>
              <a:rPr lang="en-US" sz="700" dirty="0" err="1">
                <a:solidFill>
                  <a:schemeClr val="tx1"/>
                </a:solidFill>
              </a:rPr>
              <a:t>Guestrin</a:t>
            </a:r>
            <a:r>
              <a:rPr lang="en-US" sz="700" dirty="0">
                <a:solidFill>
                  <a:schemeClr val="tx1"/>
                </a:solidFill>
              </a:rPr>
              <a:t>. "Why Should I Trust You?” Explaining the Predictions of Any Classifier. KDD, 2016.</a:t>
            </a:r>
          </a:p>
          <a:p>
            <a:pPr>
              <a:buClr>
                <a:srgbClr val="4349AA"/>
              </a:buClr>
              <a:defRPr sz="10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defRPr>
            </a:pPr>
            <a:r>
              <a:rPr lang="en-US" sz="700" dirty="0">
                <a:solidFill>
                  <a:schemeClr val="tx1"/>
                </a:solidFill>
              </a:rPr>
              <a:t>[2] Selvaraju, Cogswell, Das, </a:t>
            </a:r>
            <a:r>
              <a:rPr lang="en-US" sz="700" dirty="0" err="1">
                <a:solidFill>
                  <a:schemeClr val="tx1"/>
                </a:solidFill>
              </a:rPr>
              <a:t>Vedantam</a:t>
            </a:r>
            <a:r>
              <a:rPr lang="en-US" sz="700" dirty="0">
                <a:solidFill>
                  <a:schemeClr val="tx1"/>
                </a:solidFill>
              </a:rPr>
              <a:t>, Parikh, Batra. Grad-CAM: Visual Explanations from Deep Networks via Gradient-based Localization. ICCV 2017.</a:t>
            </a:r>
          </a:p>
          <a:p>
            <a:pPr>
              <a:buClr>
                <a:srgbClr val="4349AA"/>
              </a:buClr>
              <a:defRPr sz="10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defRPr>
            </a:pPr>
            <a:r>
              <a:rPr lang="en-US" sz="700" dirty="0">
                <a:solidFill>
                  <a:schemeClr val="tx1"/>
                </a:solidFill>
              </a:rPr>
              <a:t>[3] Lundberg and Su-In Lee. A Unified Approach to Interpreting Model Predictions. NIPS, pp 4765–4774, 2017.</a:t>
            </a:r>
          </a:p>
          <a:p>
            <a:pPr>
              <a:buClr>
                <a:srgbClr val="4349AA"/>
              </a:buClr>
              <a:defRPr sz="10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defRPr>
            </a:pPr>
            <a:r>
              <a:rPr lang="en-US" sz="700" dirty="0">
                <a:solidFill>
                  <a:schemeClr val="tx1"/>
                </a:solidFill>
              </a:rPr>
              <a:t>[4] Adebayo, J., Gilmer, J., </a:t>
            </a:r>
            <a:r>
              <a:rPr lang="en-US" sz="700" dirty="0" err="1">
                <a:solidFill>
                  <a:schemeClr val="tx1"/>
                </a:solidFill>
              </a:rPr>
              <a:t>Muelly</a:t>
            </a:r>
            <a:r>
              <a:rPr lang="en-US" sz="700" dirty="0">
                <a:solidFill>
                  <a:schemeClr val="tx1"/>
                </a:solidFill>
              </a:rPr>
              <a:t>, M., Goodfellow, I., Hardt, M., &amp; Kim, B. Sanity checks for saliency maps. </a:t>
            </a:r>
            <a:r>
              <a:rPr lang="en-US" sz="700" dirty="0" err="1">
                <a:solidFill>
                  <a:schemeClr val="tx1"/>
                </a:solidFill>
              </a:rPr>
              <a:t>NeurIPS</a:t>
            </a:r>
            <a:r>
              <a:rPr lang="en-US" sz="700" dirty="0">
                <a:solidFill>
                  <a:schemeClr val="tx1"/>
                </a:solidFill>
              </a:rPr>
              <a:t>, 2018</a:t>
            </a:r>
          </a:p>
          <a:p>
            <a:pPr>
              <a:buClr>
                <a:srgbClr val="4349AA"/>
              </a:buClr>
              <a:defRPr sz="10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defRPr>
            </a:pPr>
            <a:r>
              <a:rPr lang="en-US" sz="700" dirty="0">
                <a:solidFill>
                  <a:schemeClr val="tx1"/>
                </a:solidFill>
              </a:rPr>
              <a:t>[5] Rudin. Stop explaining black box machine learning models for high stakes decisions and use interpretable models instead. Nature Machine Intelligence, 2019.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99F6390-9853-330B-7528-59BE442EDFB7}"/>
              </a:ext>
            </a:extLst>
          </p:cNvPr>
          <p:cNvGrpSpPr/>
          <p:nvPr/>
        </p:nvGrpSpPr>
        <p:grpSpPr>
          <a:xfrm>
            <a:off x="3191582" y="1734916"/>
            <a:ext cx="5252390" cy="1900559"/>
            <a:chOff x="3191582" y="1809177"/>
            <a:chExt cx="5252390" cy="190055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605FDCC-46E6-5149-F54B-DFDCB868EB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565" r="2236"/>
            <a:stretch/>
          </p:blipFill>
          <p:spPr>
            <a:xfrm>
              <a:off x="5825424" y="1809177"/>
              <a:ext cx="2618548" cy="1900559"/>
            </a:xfrm>
            <a:prstGeom prst="rect">
              <a:avLst/>
            </a:prstGeom>
          </p:spPr>
        </p:pic>
        <p:pic>
          <p:nvPicPr>
            <p:cNvPr id="7" name="Picture 6" descr="MRI Can Help Diagnose Alzheimer's Disease - Omega PDS">
              <a:extLst>
                <a:ext uri="{FF2B5EF4-FFF2-40B4-BE49-F238E27FC236}">
                  <a16:creationId xmlns:a16="http://schemas.microsoft.com/office/drawing/2014/main" id="{A7259D8B-3B4C-EE58-AB95-DE717AA534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9756"/>
            <a:stretch/>
          </p:blipFill>
          <p:spPr bwMode="auto">
            <a:xfrm>
              <a:off x="3191582" y="1993031"/>
              <a:ext cx="824616" cy="6456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2BA2E9-3B54-B06C-B5E5-DA84D4D19085}"/>
                </a:ext>
              </a:extLst>
            </p:cNvPr>
            <p:cNvSpPr txBox="1"/>
            <p:nvPr/>
          </p:nvSpPr>
          <p:spPr>
            <a:xfrm>
              <a:off x="3236022" y="2659400"/>
              <a:ext cx="735734" cy="2756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778" tIns="50778" rIns="50778" bIns="50778" numCol="1" spcCol="38100" rtlCol="0" anchor="ctr">
              <a:spAutoFit/>
            </a:bodyPr>
            <a:lstStyle/>
            <a:p>
              <a:pPr algn="ctr" hangingPunct="0">
                <a:defRPr/>
              </a:pPr>
              <a:r>
                <a:rPr lang="en-US" sz="1125" kern="1200">
                  <a:solidFill>
                    <a:schemeClr val="tx1"/>
                  </a:solidFill>
                  <a:uFill>
                    <a:solidFill>
                      <a:srgbClr val="0048AA"/>
                    </a:solidFill>
                  </a:uFill>
                </a:rPr>
                <a:t>MRI Scan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E1017F2-3EB7-DA5D-57F2-C9093C0A2C11}"/>
                </a:ext>
              </a:extLst>
            </p:cNvPr>
            <p:cNvCxnSpPr/>
            <p:nvPr/>
          </p:nvCxnSpPr>
          <p:spPr>
            <a:xfrm>
              <a:off x="4172311" y="2372566"/>
              <a:ext cx="490365" cy="0"/>
            </a:xfrm>
            <a:prstGeom prst="straightConnector1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24A0CB46-4D68-8ACA-7050-E3AB65154FF2}"/>
                </a:ext>
              </a:extLst>
            </p:cNvPr>
            <p:cNvSpPr/>
            <p:nvPr/>
          </p:nvSpPr>
          <p:spPr>
            <a:xfrm>
              <a:off x="4793819" y="1809177"/>
              <a:ext cx="894859" cy="940169"/>
            </a:xfrm>
            <a:prstGeom prst="cube">
              <a:avLst/>
            </a:prstGeom>
            <a:solidFill>
              <a:schemeClr val="tx1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78" tIns="50778" rIns="50778" bIns="50778" numCol="1" spcCol="38100" rtlCol="0" anchor="ctr">
              <a:spAutoFit/>
            </a:bodyPr>
            <a:lstStyle/>
            <a:p>
              <a:pPr algn="ctr" defTabSz="583965" hangingPunct="0">
                <a:defRPr/>
              </a:pPr>
              <a:endParaRPr lang="en-US" sz="3999" kern="1200">
                <a:solidFill>
                  <a:schemeClr val="tx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+mn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01E4F06-77B1-BB9A-2A76-D7BF84F27EC1}"/>
                </a:ext>
              </a:extLst>
            </p:cNvPr>
            <p:cNvSpPr txBox="1"/>
            <p:nvPr/>
          </p:nvSpPr>
          <p:spPr>
            <a:xfrm>
              <a:off x="4691163" y="2759980"/>
              <a:ext cx="894859" cy="2756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78" tIns="50778" rIns="50778" bIns="50778" numCol="1" spcCol="38100" rtlCol="0" anchor="ctr">
              <a:spAutoFit/>
            </a:bodyPr>
            <a:lstStyle/>
            <a:p>
              <a:pPr algn="ctr" hangingPunct="0">
                <a:defRPr/>
              </a:pPr>
              <a:r>
                <a:rPr lang="en-US" sz="1125" kern="1200">
                  <a:solidFill>
                    <a:schemeClr val="tx1"/>
                  </a:solidFill>
                  <a:uFill>
                    <a:solidFill>
                      <a:srgbClr val="0048AA"/>
                    </a:solidFill>
                  </a:uFill>
                </a:rPr>
                <a:t>Black-Box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501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E88E4-6252-CE16-E8A2-B3156FE6C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Explainable AI?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F9B6DD-F978-40A4-D8C1-FC3C4ABDF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52" y="848544"/>
            <a:ext cx="7772400" cy="11550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F54A1B-9111-F682-61F9-A7D7F146B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75" y="2161959"/>
            <a:ext cx="7772400" cy="9967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F06C38-99A5-2D5B-80B0-D4637D7EC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" y="3355208"/>
            <a:ext cx="7772400" cy="125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669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45E1A-936E-51C0-13F6-A6DD346C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Interpretable-by-Design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DF5566D-44D9-42A1-2EFA-3306A83BF0E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Explanations</a:t>
                </a:r>
                <a:r>
                  <a:rPr lang="en-US" dirty="0"/>
                  <a:t> are </a:t>
                </a:r>
                <a:r>
                  <a:rPr lang="en-US" dirty="0">
                    <a:solidFill>
                      <a:srgbClr val="C00000"/>
                    </a:solidFill>
                  </a:rPr>
                  <a:t>user/task/domain dependent </a:t>
                </a:r>
                <a:r>
                  <a:rPr lang="en-US" dirty="0"/>
                  <a:t>and best described in terms of words/attributes/facts that support the </a:t>
                </a:r>
                <a:r>
                  <a:rPr lang="en-US" dirty="0">
                    <a:solidFill>
                      <a:srgbClr val="C00000"/>
                    </a:solidFill>
                  </a:rPr>
                  <a:t>decision’s reasoning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We can capture this via a </a:t>
                </a:r>
                <a:r>
                  <a:rPr lang="en-US" dirty="0">
                    <a:solidFill>
                      <a:srgbClr val="C00000"/>
                    </a:solidFill>
                  </a:rPr>
                  <a:t>user/task/domain dependent query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DF5566D-44D9-42A1-2EFA-3306A83BF0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age" descr="Image">
            <a:extLst>
              <a:ext uri="{FF2B5EF4-FFF2-40B4-BE49-F238E27FC236}">
                <a16:creationId xmlns:a16="http://schemas.microsoft.com/office/drawing/2014/main" id="{D736150C-E535-3D1D-BCE8-DA9CA1BE9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442" y="2728761"/>
            <a:ext cx="1764255" cy="1828800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Task: bird classification…">
            <a:extLst>
              <a:ext uri="{FF2B5EF4-FFF2-40B4-BE49-F238E27FC236}">
                <a16:creationId xmlns:a16="http://schemas.microsoft.com/office/drawing/2014/main" id="{B2049F21-E5AB-334E-8ACC-CE8AF0A342B0}"/>
              </a:ext>
            </a:extLst>
          </p:cNvPr>
          <p:cNvSpPr txBox="1"/>
          <p:nvPr/>
        </p:nvSpPr>
        <p:spPr>
          <a:xfrm>
            <a:off x="995442" y="2180121"/>
            <a:ext cx="2081352" cy="513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0805" tIns="40805" rIns="40805" bIns="40805" anchor="ctr">
            <a:spAutoFit/>
          </a:bodyPr>
          <a:lstStyle/>
          <a:p>
            <a:pPr>
              <a:defRPr>
                <a:solidFill>
                  <a:srgbClr val="0048AA"/>
                </a:solidFill>
              </a:defRPr>
            </a:pPr>
            <a:r>
              <a:rPr sz="1399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Task</a:t>
            </a:r>
            <a:r>
              <a:rPr sz="1399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: bird classification</a:t>
            </a:r>
          </a:p>
          <a:p>
            <a:pPr>
              <a:defRPr>
                <a:solidFill>
                  <a:srgbClr val="0048AA"/>
                </a:solidFill>
              </a:defRPr>
            </a:pPr>
            <a:r>
              <a:rPr sz="1399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Queries</a:t>
            </a:r>
            <a:r>
              <a:rPr sz="1399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: parts, attributes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E0C8B6-FA14-E40B-454B-F75C1CBE242C}"/>
              </a:ext>
            </a:extLst>
          </p:cNvPr>
          <p:cNvSpPr txBox="1"/>
          <p:nvPr/>
        </p:nvSpPr>
        <p:spPr>
          <a:xfrm>
            <a:off x="644959" y="2180121"/>
            <a:ext cx="434734" cy="290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964"/>
              </a:spcBef>
              <a:spcAft>
                <a:spcPts val="161"/>
              </a:spcAft>
            </a:pPr>
            <a:r>
              <a:rPr lang="en-US" sz="1285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(a)</a:t>
            </a:r>
          </a:p>
        </p:txBody>
      </p:sp>
      <p:pic>
        <p:nvPicPr>
          <p:cNvPr id="16" name="Image" descr="Image">
            <a:extLst>
              <a:ext uri="{FF2B5EF4-FFF2-40B4-BE49-F238E27FC236}">
                <a16:creationId xmlns:a16="http://schemas.microsoft.com/office/drawing/2014/main" id="{941F5F06-73AA-2A9D-C568-9B817CAA140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297" r="9826" b="38567"/>
          <a:stretch>
            <a:fillRect/>
          </a:stretch>
        </p:blipFill>
        <p:spPr>
          <a:xfrm>
            <a:off x="3445277" y="2728761"/>
            <a:ext cx="2895547" cy="182880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ask: scene interpretation…">
            <a:extLst>
              <a:ext uri="{FF2B5EF4-FFF2-40B4-BE49-F238E27FC236}">
                <a16:creationId xmlns:a16="http://schemas.microsoft.com/office/drawing/2014/main" id="{4DB38B96-1FBE-E7C2-CC9C-C764E939476E}"/>
              </a:ext>
            </a:extLst>
          </p:cNvPr>
          <p:cNvSpPr txBox="1"/>
          <p:nvPr/>
        </p:nvSpPr>
        <p:spPr>
          <a:xfrm>
            <a:off x="3791802" y="2180121"/>
            <a:ext cx="2520575" cy="513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0805" tIns="40805" rIns="40805" bIns="40805" anchor="ctr">
            <a:spAutoFit/>
          </a:bodyPr>
          <a:lstStyle/>
          <a:p>
            <a:pPr>
              <a:defRPr>
                <a:solidFill>
                  <a:srgbClr val="0048AA"/>
                </a:solidFill>
              </a:defRPr>
            </a:pPr>
            <a:r>
              <a:rPr sz="1399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Task</a:t>
            </a:r>
            <a:r>
              <a:rPr sz="1399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: scene interpretation</a:t>
            </a:r>
          </a:p>
          <a:p>
            <a:pPr>
              <a:defRPr>
                <a:solidFill>
                  <a:srgbClr val="0048AA"/>
                </a:solidFill>
              </a:defRPr>
            </a:pPr>
            <a:r>
              <a:rPr sz="1399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Queries</a:t>
            </a:r>
            <a:r>
              <a:rPr sz="1399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: objects, relationships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304C60-5FFE-858A-F36E-8AA682DDE86E}"/>
              </a:ext>
            </a:extLst>
          </p:cNvPr>
          <p:cNvSpPr txBox="1"/>
          <p:nvPr/>
        </p:nvSpPr>
        <p:spPr>
          <a:xfrm>
            <a:off x="3452965" y="2180121"/>
            <a:ext cx="437940" cy="290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964"/>
              </a:spcBef>
              <a:spcAft>
                <a:spcPts val="161"/>
              </a:spcAft>
            </a:pPr>
            <a:r>
              <a:rPr lang="en-US" sz="1285" dirty="0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(b)</a:t>
            </a:r>
          </a:p>
        </p:txBody>
      </p:sp>
      <p:sp>
        <p:nvSpPr>
          <p:cNvPr id="19" name="Task: medical diagnosis…">
            <a:extLst>
              <a:ext uri="{FF2B5EF4-FFF2-40B4-BE49-F238E27FC236}">
                <a16:creationId xmlns:a16="http://schemas.microsoft.com/office/drawing/2014/main" id="{8453D19E-2507-71B3-EA56-97A49020A985}"/>
              </a:ext>
            </a:extLst>
          </p:cNvPr>
          <p:cNvSpPr txBox="1"/>
          <p:nvPr/>
        </p:nvSpPr>
        <p:spPr>
          <a:xfrm>
            <a:off x="6861498" y="2180121"/>
            <a:ext cx="2011680" cy="513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0805" tIns="40805" rIns="40805" bIns="40805" anchor="ctr">
            <a:spAutoFit/>
          </a:bodyPr>
          <a:lstStyle/>
          <a:p>
            <a:pPr>
              <a:defRPr>
                <a:solidFill>
                  <a:srgbClr val="0048AA"/>
                </a:solidFill>
              </a:defRPr>
            </a:pPr>
            <a:r>
              <a:rPr sz="1399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Task</a:t>
            </a:r>
            <a:r>
              <a:rPr sz="1399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: medical diagnosis</a:t>
            </a:r>
          </a:p>
          <a:p>
            <a:pPr>
              <a:defRPr>
                <a:solidFill>
                  <a:srgbClr val="0048AA"/>
                </a:solidFill>
              </a:defRPr>
            </a:pPr>
            <a:r>
              <a:rPr sz="1399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Queries</a:t>
            </a:r>
            <a:r>
              <a:rPr sz="1399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: symptoms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1C03599-E523-A768-6C75-A6C5C53A64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152" b="37463"/>
          <a:stretch/>
        </p:blipFill>
        <p:spPr>
          <a:xfrm>
            <a:off x="7225208" y="2728761"/>
            <a:ext cx="1417403" cy="1828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7C2DECB-04B9-8F0B-F1EA-CF904C1600DB}"/>
              </a:ext>
            </a:extLst>
          </p:cNvPr>
          <p:cNvSpPr txBox="1"/>
          <p:nvPr/>
        </p:nvSpPr>
        <p:spPr>
          <a:xfrm>
            <a:off x="6511016" y="2180121"/>
            <a:ext cx="421910" cy="290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964"/>
              </a:spcBef>
              <a:spcAft>
                <a:spcPts val="161"/>
              </a:spcAft>
            </a:pPr>
            <a:r>
              <a:rPr lang="en-US" sz="1285" dirty="0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1319459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46C95-E7B7-ABC6-A7CB-2D6ADE39E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Bottleneck Models (CMBs)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04467C4-8987-A78C-5FEA-CD119CCB0AE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30464" y="2518545"/>
                <a:ext cx="8229600" cy="2074619"/>
              </a:xfrm>
              <a:prstGeom prst="rect">
                <a:avLst/>
              </a:prstGeo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Concept Bottleneck Models (CBMs) [1].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Specify a query set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: define a set of task-relevant concepts 𝑄.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Answer queries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: train deep network to predict concepts from 𝑄 in image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Make prediction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: train linear classifier on predicted concepts.</a:t>
                </a: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Explain prediction via weights </a:t>
                </a:r>
                <a:r>
                  <a:rPr lang="en-US" dirty="0"/>
                  <a:t>of linear layer for different concepts.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04467C4-8987-A78C-5FEA-CD119CCB0A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30464" y="2518545"/>
                <a:ext cx="8229600" cy="2074619"/>
              </a:xfrm>
              <a:prstGeom prst="rect">
                <a:avLst/>
              </a:prstGeom>
              <a:blipFill>
                <a:blip r:embed="rId2"/>
                <a:stretch>
                  <a:fillRect l="-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3B78AEE6-80D8-D30F-ED69-BD24C46E4E3B}"/>
              </a:ext>
            </a:extLst>
          </p:cNvPr>
          <p:cNvGrpSpPr/>
          <p:nvPr/>
        </p:nvGrpSpPr>
        <p:grpSpPr>
          <a:xfrm>
            <a:off x="707393" y="975584"/>
            <a:ext cx="7770806" cy="1459244"/>
            <a:chOff x="463729" y="1604140"/>
            <a:chExt cx="9674383" cy="206859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D498A-4DD5-405F-B45B-16B9E16CB9AE}"/>
                </a:ext>
              </a:extLst>
            </p:cNvPr>
            <p:cNvGrpSpPr/>
            <p:nvPr/>
          </p:nvGrpSpPr>
          <p:grpSpPr>
            <a:xfrm>
              <a:off x="463729" y="1604140"/>
              <a:ext cx="9674383" cy="2068597"/>
              <a:chOff x="463729" y="1629888"/>
              <a:chExt cx="9674383" cy="2068597"/>
            </a:xfrm>
          </p:grpSpPr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375972DD-0A21-8857-DA7F-3356BC1806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729" y="1629888"/>
                <a:ext cx="1579616" cy="15796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1763CA06-69EB-B65F-ED9D-DF09FF044358}"/>
                  </a:ext>
                </a:extLst>
              </p:cNvPr>
              <p:cNvCxnSpPr/>
              <p:nvPr/>
            </p:nvCxnSpPr>
            <p:spPr>
              <a:xfrm>
                <a:off x="2209125" y="2439092"/>
                <a:ext cx="420786" cy="0"/>
              </a:xfrm>
              <a:prstGeom prst="straightConnector1">
                <a:avLst/>
              </a:prstGeom>
              <a:ln w="28575">
                <a:solidFill>
                  <a:srgbClr val="0048A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F15CC2-7027-87E2-A501-1D5C6FC0EE06}"/>
                  </a:ext>
                </a:extLst>
              </p:cNvPr>
              <p:cNvSpPr txBox="1"/>
              <p:nvPr/>
            </p:nvSpPr>
            <p:spPr>
              <a:xfrm>
                <a:off x="880938" y="3228492"/>
                <a:ext cx="686915" cy="361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964"/>
                  </a:spcBef>
                  <a:spcAft>
                    <a:spcPts val="161"/>
                  </a:spcAft>
                </a:pPr>
                <a:r>
                  <a:rPr lang="en-US" sz="1285"/>
                  <a:t>Input</a:t>
                </a:r>
              </a:p>
            </p:txBody>
          </p:sp>
          <p:sp>
            <p:nvSpPr>
              <p:cNvPr id="10" name="Trapezoid 9">
                <a:extLst>
                  <a:ext uri="{FF2B5EF4-FFF2-40B4-BE49-F238E27FC236}">
                    <a16:creationId xmlns:a16="http://schemas.microsoft.com/office/drawing/2014/main" id="{BAF9F5C7-7516-BC1A-DE23-5E2CD93BAC3A}"/>
                  </a:ext>
                </a:extLst>
              </p:cNvPr>
              <p:cNvSpPr/>
              <p:nvPr/>
            </p:nvSpPr>
            <p:spPr>
              <a:xfrm rot="5400000">
                <a:off x="2830134" y="1782395"/>
                <a:ext cx="1205713" cy="1274602"/>
              </a:xfrm>
              <a:prstGeom prst="trapezoid">
                <a:avLst/>
              </a:prstGeom>
              <a:solidFill>
                <a:srgbClr val="D7DF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399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8FEDDA-3A1A-3AA3-5194-68821BCEDA49}"/>
                  </a:ext>
                </a:extLst>
              </p:cNvPr>
              <p:cNvSpPr txBox="1"/>
              <p:nvPr/>
            </p:nvSpPr>
            <p:spPr>
              <a:xfrm>
                <a:off x="2791537" y="2045203"/>
                <a:ext cx="1181437" cy="607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964"/>
                  </a:spcBef>
                  <a:spcAft>
                    <a:spcPts val="161"/>
                  </a:spcAft>
                </a:pPr>
                <a:r>
                  <a:rPr lang="en-US" sz="1285"/>
                  <a:t>Deep Network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133450DA-C0FA-A084-E837-BAA1CE96FCEF}"/>
                  </a:ext>
                </a:extLst>
              </p:cNvPr>
              <p:cNvCxnSpPr/>
              <p:nvPr/>
            </p:nvCxnSpPr>
            <p:spPr>
              <a:xfrm>
                <a:off x="4178970" y="2439091"/>
                <a:ext cx="420786" cy="0"/>
              </a:xfrm>
              <a:prstGeom prst="straightConnector1">
                <a:avLst/>
              </a:prstGeom>
              <a:ln w="28575">
                <a:solidFill>
                  <a:srgbClr val="0048A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C3F173-9760-37AB-4282-A35301D0E0A7}"/>
                  </a:ext>
                </a:extLst>
              </p:cNvPr>
              <p:cNvSpPr txBox="1"/>
              <p:nvPr/>
            </p:nvSpPr>
            <p:spPr>
              <a:xfrm>
                <a:off x="2956118" y="3091159"/>
                <a:ext cx="1091874" cy="607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964"/>
                  </a:spcBef>
                  <a:spcAft>
                    <a:spcPts val="161"/>
                  </a:spcAft>
                </a:pPr>
                <a:r>
                  <a:rPr lang="en-US" sz="1285"/>
                  <a:t>Concept Predictor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807C1BEB-0602-8C14-E54A-4DEE959B4831}"/>
                  </a:ext>
                </a:extLst>
              </p:cNvPr>
              <p:cNvCxnSpPr/>
              <p:nvPr/>
            </p:nvCxnSpPr>
            <p:spPr>
              <a:xfrm>
                <a:off x="6776619" y="2439091"/>
                <a:ext cx="420786" cy="0"/>
              </a:xfrm>
              <a:prstGeom prst="straightConnector1">
                <a:avLst/>
              </a:prstGeom>
              <a:ln w="28575">
                <a:solidFill>
                  <a:srgbClr val="0048A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rapezoid 14">
                <a:extLst>
                  <a:ext uri="{FF2B5EF4-FFF2-40B4-BE49-F238E27FC236}">
                    <a16:creationId xmlns:a16="http://schemas.microsoft.com/office/drawing/2014/main" id="{5B127A40-77E8-1F3C-4F91-699939098A56}"/>
                  </a:ext>
                </a:extLst>
              </p:cNvPr>
              <p:cNvSpPr/>
              <p:nvPr/>
            </p:nvSpPr>
            <p:spPr>
              <a:xfrm rot="5400000">
                <a:off x="7343354" y="1801405"/>
                <a:ext cx="1205713" cy="1274602"/>
              </a:xfrm>
              <a:prstGeom prst="trapezoid">
                <a:avLst/>
              </a:prstGeom>
              <a:solidFill>
                <a:srgbClr val="D7DF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399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21AD2E-BEB5-09E7-0802-6AB98DB30186}"/>
                  </a:ext>
                </a:extLst>
              </p:cNvPr>
              <p:cNvSpPr txBox="1"/>
              <p:nvPr/>
            </p:nvSpPr>
            <p:spPr>
              <a:xfrm>
                <a:off x="7355491" y="2110426"/>
                <a:ext cx="1181437" cy="607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964"/>
                  </a:spcBef>
                  <a:spcAft>
                    <a:spcPts val="161"/>
                  </a:spcAft>
                </a:pPr>
                <a:r>
                  <a:rPr lang="en-US" sz="1285"/>
                  <a:t>Linear Network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BB48991-DAE8-FB21-AE9D-EBFD900625B6}"/>
                  </a:ext>
                </a:extLst>
              </p:cNvPr>
              <p:cNvSpPr txBox="1"/>
              <p:nvPr/>
            </p:nvSpPr>
            <p:spPr>
              <a:xfrm>
                <a:off x="7445054" y="3218682"/>
                <a:ext cx="1091874" cy="361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964"/>
                  </a:spcBef>
                  <a:spcAft>
                    <a:spcPts val="161"/>
                  </a:spcAft>
                </a:pPr>
                <a:r>
                  <a:rPr lang="en-US" sz="1285"/>
                  <a:t>Classifier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F658E90-4146-6ADE-0035-3D86CC4A575B}"/>
                  </a:ext>
                </a:extLst>
              </p:cNvPr>
              <p:cNvCxnSpPr/>
              <p:nvPr/>
            </p:nvCxnSpPr>
            <p:spPr>
              <a:xfrm>
                <a:off x="8735786" y="2438706"/>
                <a:ext cx="420786" cy="0"/>
              </a:xfrm>
              <a:prstGeom prst="straightConnector1">
                <a:avLst/>
              </a:prstGeom>
              <a:ln w="28575">
                <a:solidFill>
                  <a:srgbClr val="0048A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A77873-7202-D654-E161-B3EBCCF4E8C4}"/>
                  </a:ext>
                </a:extLst>
              </p:cNvPr>
              <p:cNvSpPr txBox="1"/>
              <p:nvPr/>
            </p:nvSpPr>
            <p:spPr>
              <a:xfrm>
                <a:off x="9156572" y="2269429"/>
                <a:ext cx="742794" cy="3611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964"/>
                  </a:spcBef>
                  <a:spcAft>
                    <a:spcPts val="161"/>
                  </a:spcAft>
                </a:pPr>
                <a:r>
                  <a:rPr lang="en-US" sz="1285" i="1"/>
                  <a:t>Bison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15DB903-5EF9-0D49-F27F-B0AD47CF6DC2}"/>
                  </a:ext>
                </a:extLst>
              </p:cNvPr>
              <p:cNvSpPr txBox="1"/>
              <p:nvPr/>
            </p:nvSpPr>
            <p:spPr>
              <a:xfrm>
                <a:off x="8917825" y="3228834"/>
                <a:ext cx="1220287" cy="361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964"/>
                  </a:spcBef>
                  <a:spcAft>
                    <a:spcPts val="161"/>
                  </a:spcAft>
                </a:pPr>
                <a:r>
                  <a:rPr lang="en-US" sz="1285"/>
                  <a:t>Prediction</a:t>
                </a:r>
              </a:p>
            </p:txBody>
          </p:sp>
        </p:grpSp>
        <p:sp>
          <p:nvSpPr>
            <p:cNvPr id="6" name="Snip Diagonal Corner Rectangle 5">
              <a:extLst>
                <a:ext uri="{FF2B5EF4-FFF2-40B4-BE49-F238E27FC236}">
                  <a16:creationId xmlns:a16="http://schemas.microsoft.com/office/drawing/2014/main" id="{1409449A-2621-2E4E-0809-8D31D651CC57}"/>
                </a:ext>
              </a:extLst>
            </p:cNvPr>
            <p:cNvSpPr/>
            <p:nvPr/>
          </p:nvSpPr>
          <p:spPr>
            <a:xfrm>
              <a:off x="4692560" y="1612914"/>
              <a:ext cx="1966907" cy="1810750"/>
            </a:xfrm>
            <a:prstGeom prst="snip2Diag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734518">
                <a:buClrTx/>
                <a:defRPr/>
              </a:pPr>
              <a:r>
                <a:rPr lang="en-US" sz="1124" kern="1200">
                  <a:solidFill>
                    <a:srgbClr val="316857"/>
                  </a:solidFill>
                  <a:latin typeface="Arial" panose="020B0604020202020204"/>
                </a:rPr>
                <a:t>Has Horns? </a:t>
              </a:r>
              <a:r>
                <a:rPr lang="en-US" sz="1124" kern="1200">
                  <a:solidFill>
                    <a:srgbClr val="75BDA7">
                      <a:lumMod val="50000"/>
                    </a:srgbClr>
                  </a:solidFill>
                  <a:latin typeface="Arial" panose="020B0604020202020204"/>
                </a:rPr>
                <a:t>Yes</a:t>
              </a:r>
            </a:p>
            <a:p>
              <a:pPr algn="ctr" defTabSz="734518">
                <a:buClrTx/>
                <a:defRPr/>
              </a:pPr>
              <a:r>
                <a:rPr lang="en-US" sz="1124" kern="1200">
                  <a:solidFill>
                    <a:srgbClr val="75BDA7">
                      <a:lumMod val="50000"/>
                    </a:srgbClr>
                  </a:solidFill>
                  <a:latin typeface="Arial" panose="020B0604020202020204"/>
                </a:rPr>
                <a:t>Has Fur? Yes</a:t>
              </a:r>
            </a:p>
            <a:p>
              <a:pPr algn="ctr" defTabSz="734518">
                <a:buClrTx/>
                <a:defRPr/>
              </a:pPr>
              <a:r>
                <a:rPr lang="en-US" sz="1124" kern="1200">
                  <a:solidFill>
                    <a:srgbClr val="C00000"/>
                  </a:solidFill>
                  <a:latin typeface="Arial" panose="020B0604020202020204"/>
                </a:rPr>
                <a:t>Has Wings? No</a:t>
              </a:r>
            </a:p>
            <a:p>
              <a:pPr algn="ctr" defTabSz="734518">
                <a:buClrTx/>
                <a:defRPr/>
              </a:pPr>
              <a:r>
                <a:rPr lang="en-US" sz="1124" kern="1200">
                  <a:solidFill>
                    <a:srgbClr val="75BDA7">
                      <a:lumMod val="50000"/>
                    </a:srgbClr>
                  </a:solidFill>
                  <a:latin typeface="Arial" panose="020B0604020202020204"/>
                </a:rPr>
                <a:t>Is Four-legged? Yes</a:t>
              </a:r>
            </a:p>
            <a:p>
              <a:pPr algn="ctr" defTabSz="734518">
                <a:buClrTx/>
                <a:defRPr/>
              </a:pPr>
              <a:r>
                <a:rPr lang="en-US" sz="1124" kern="1200">
                  <a:solidFill>
                    <a:srgbClr val="75BDA7">
                      <a:lumMod val="50000"/>
                    </a:srgbClr>
                  </a:solidFill>
                  <a:latin typeface="Arial" panose="020B0604020202020204"/>
                </a:rPr>
                <a:t>.</a:t>
              </a:r>
            </a:p>
            <a:p>
              <a:pPr algn="ctr" defTabSz="734518">
                <a:buClrTx/>
                <a:defRPr/>
              </a:pPr>
              <a:r>
                <a:rPr lang="en-US" sz="1124" kern="1200">
                  <a:solidFill>
                    <a:srgbClr val="75BDA7">
                      <a:lumMod val="50000"/>
                    </a:srgbClr>
                  </a:solidFill>
                  <a:latin typeface="Arial" panose="020B0604020202020204"/>
                </a:rPr>
                <a:t>.</a:t>
              </a:r>
            </a:p>
            <a:p>
              <a:pPr algn="ctr" defTabSz="734518">
                <a:buClrTx/>
                <a:defRPr/>
              </a:pPr>
              <a:r>
                <a:rPr lang="en-US" sz="1124" kern="1200">
                  <a:solidFill>
                    <a:srgbClr val="75BDA7">
                      <a:lumMod val="50000"/>
                    </a:srgbClr>
                  </a:solidFill>
                  <a:latin typeface="Arial" panose="020B0604020202020204"/>
                </a:rPr>
                <a:t>.</a:t>
              </a:r>
              <a:endParaRPr lang="en-US" sz="1124"/>
            </a:p>
          </p:txBody>
        </p:sp>
      </p:grpSp>
      <p:sp>
        <p:nvSpPr>
          <p:cNvPr id="25" name="[1] Adebayo, J., Gilmer, J., Muelly, M., Goodfellow, I., Hardt, M., &amp; Kim, B. (2018). Sanity checks for saliency maps. Advances in neural information processing systems, 31.…">
            <a:extLst>
              <a:ext uri="{FF2B5EF4-FFF2-40B4-BE49-F238E27FC236}">
                <a16:creationId xmlns:a16="http://schemas.microsoft.com/office/drawing/2014/main" id="{7CEC2DB7-6124-0963-8491-4AC59C68BAE4}"/>
              </a:ext>
            </a:extLst>
          </p:cNvPr>
          <p:cNvSpPr txBox="1"/>
          <p:nvPr/>
        </p:nvSpPr>
        <p:spPr>
          <a:xfrm>
            <a:off x="1914" y="4983492"/>
            <a:ext cx="7589520" cy="169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30603" tIns="30603" rIns="30603" bIns="30603" anchor="b">
            <a:spAutoFit/>
          </a:bodyPr>
          <a:lstStyle/>
          <a:p>
            <a:pPr>
              <a:buClr>
                <a:srgbClr val="4349AA"/>
              </a:buClr>
              <a:defRPr sz="10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defRPr>
            </a:pPr>
            <a:r>
              <a:rPr lang="en-US" sz="700" dirty="0">
                <a:solidFill>
                  <a:schemeClr val="tx1"/>
                </a:solidFill>
              </a:rPr>
              <a:t>[1] Koh, P. W., Nguyen, T., Tang, Y. S., Mussmann, S., Pierson, E., Kim, B., &amp; Liang, P. Concept bottleneck models. ICML, 2020.</a:t>
            </a:r>
          </a:p>
        </p:txBody>
      </p:sp>
    </p:spTree>
    <p:extLst>
      <p:ext uri="{BB962C8B-B14F-4D97-AF65-F5344CB8AC3E}">
        <p14:creationId xmlns:p14="http://schemas.microsoft.com/office/powerpoint/2010/main" val="2179531554"/>
      </p:ext>
    </p:extLst>
  </p:cSld>
  <p:clrMapOvr>
    <a:masterClrMapping/>
  </p:clrMapOvr>
</p:sld>
</file>

<file path=ppt/theme/theme1.xml><?xml version="1.0" encoding="utf-8"?>
<a:theme xmlns:a="http://schemas.openxmlformats.org/drawingml/2006/main" name="Vidal Lab">
  <a:themeElements>
    <a:clrScheme name="Custom 23">
      <a:dk1>
        <a:srgbClr val="00144D"/>
      </a:dk1>
      <a:lt1>
        <a:srgbClr val="FFFFFF"/>
      </a:lt1>
      <a:dk2>
        <a:srgbClr val="57000A"/>
      </a:dk2>
      <a:lt2>
        <a:srgbClr val="82AFD3"/>
      </a:lt2>
      <a:accent1>
        <a:srgbClr val="95001A"/>
      </a:accent1>
      <a:accent2>
        <a:srgbClr val="C0504D"/>
      </a:accent2>
      <a:accent3>
        <a:srgbClr val="045EA7"/>
      </a:accent3>
      <a:accent4>
        <a:srgbClr val="F2C100"/>
      </a:accent4>
      <a:accent5>
        <a:srgbClr val="00144D"/>
      </a:accent5>
      <a:accent6>
        <a:srgbClr val="44464B"/>
      </a:accent6>
      <a:hlink>
        <a:srgbClr val="00144D"/>
      </a:hlink>
      <a:folHlink>
        <a:srgbClr val="82AFD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5808040A83184FBCEC2F38717DFFF8" ma:contentTypeVersion="7" ma:contentTypeDescription="Create a new document." ma:contentTypeScope="" ma:versionID="0a899119edd53cbcc7f52b05eafabc59">
  <xsd:schema xmlns:xsd="http://www.w3.org/2001/XMLSchema" xmlns:xs="http://www.w3.org/2001/XMLSchema" xmlns:p="http://schemas.microsoft.com/office/2006/metadata/properties" xmlns:ns2="cfe57392-3f93-46eb-8fd5-7ed847a5d577" xmlns:ns3="484ddca6-25c4-4339-bfa8-3e1c05bdadf8" targetNamespace="http://schemas.microsoft.com/office/2006/metadata/properties" ma:root="true" ma:fieldsID="8d2bcd6b00f66e49a91b1d5213cc155e" ns2:_="" ns3:_="">
    <xsd:import namespace="cfe57392-3f93-46eb-8fd5-7ed847a5d577"/>
    <xsd:import namespace="484ddca6-25c4-4339-bfa8-3e1c05bdadf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e57392-3f93-46eb-8fd5-7ed847a5d5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4ddca6-25c4-4339-bfa8-3e1c05bdadf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484ddca6-25c4-4339-bfa8-3e1c05bdadf8">
      <UserInfo>
        <DisplayName>Teresa Huang</DisplayName>
        <AccountId>54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05CEE3A7-5098-4AAF-BFA4-6EFE4A6344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e57392-3f93-46eb-8fd5-7ed847a5d577"/>
    <ds:schemaRef ds:uri="484ddca6-25c4-4339-bfa8-3e1c05bdad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3AB1E1A-C6F5-4015-9ADB-7BEF1BE4BED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489F8B8-E2F7-4B04-A4B4-B88E361908F1}">
  <ds:schemaRefs>
    <ds:schemaRef ds:uri="http://schemas.microsoft.com/office/2006/documentManagement/types"/>
    <ds:schemaRef ds:uri="484ddca6-25c4-4339-bfa8-3e1c05bdadf8"/>
    <ds:schemaRef ds:uri="http://purl.org/dc/dcmitype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cfe57392-3f93-46eb-8fd5-7ed847a5d577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25704</TotalTime>
  <Words>3771</Words>
  <Application>Microsoft Macintosh PowerPoint</Application>
  <PresentationFormat>On-screen Show (16:9)</PresentationFormat>
  <Paragraphs>396</Paragraphs>
  <Slides>47</Slides>
  <Notes>12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ACADEMY ENGRAVED LET PLAIN:1.0</vt:lpstr>
      <vt:lpstr>Arial</vt:lpstr>
      <vt:lpstr>Calibri</vt:lpstr>
      <vt:lpstr>Cambria Math</vt:lpstr>
      <vt:lpstr>Gill Sans</vt:lpstr>
      <vt:lpstr>Palatino Linotype</vt:lpstr>
      <vt:lpstr>Verdana</vt:lpstr>
      <vt:lpstr>Vidal Lab</vt:lpstr>
      <vt:lpstr>Explainable AI via Semantic Information Pursuit</vt:lpstr>
      <vt:lpstr>PowerPoint Presentation</vt:lpstr>
      <vt:lpstr>Deep Learning has Become Ubiquitous</vt:lpstr>
      <vt:lpstr>Interpretability Crisis</vt:lpstr>
      <vt:lpstr>Accuracy vs Interpretability Tradeoff</vt:lpstr>
      <vt:lpstr>Main Trend: Post-hoc Explanations</vt:lpstr>
      <vt:lpstr>What’s Wrong with Explainable AI?</vt:lpstr>
      <vt:lpstr>Need for Interpretable-by-Design Models</vt:lpstr>
      <vt:lpstr>Concept Bottleneck Models (CMBs)</vt:lpstr>
      <vt:lpstr>Are Concept Bottleneck Models Enough?</vt:lpstr>
      <vt:lpstr>Information Pursuit Framework</vt:lpstr>
      <vt:lpstr>Ingredients Needed to Implement this Framework</vt:lpstr>
      <vt:lpstr>Q1: How to define the set of queries? </vt:lpstr>
      <vt:lpstr>Q1: How do we Define the Set of Queries?</vt:lpstr>
      <vt:lpstr>Q1: How do we Define the Set of Queries?</vt:lpstr>
      <vt:lpstr>Q2: Given an input and a query,  how do we answer the query? </vt:lpstr>
      <vt:lpstr>Q2: How do we Answer a Query for a given Input?</vt:lpstr>
      <vt:lpstr>Q2: How do we Answer a Query for a given Input?</vt:lpstr>
      <vt:lpstr>Q2: Can we Improve CLIP without Annotations?</vt:lpstr>
      <vt:lpstr>Concept Question Answering System [1]</vt:lpstr>
      <vt:lpstr>Interpretability of Concept-QA answers</vt:lpstr>
      <vt:lpstr>Accuracy of Concept-QA answers</vt:lpstr>
      <vt:lpstr>Q3: How do we select the queries that form an explanation? </vt:lpstr>
      <vt:lpstr>Information Pursuit (IP)</vt:lpstr>
      <vt:lpstr>Information Pursuit: Problem Formulation</vt:lpstr>
      <vt:lpstr>Information Pursuit: Optimal Querier</vt:lpstr>
      <vt:lpstr>Generative Information Pursuit (G-IP)</vt:lpstr>
      <vt:lpstr>Generative Information Pursuit (G-IP)</vt:lpstr>
      <vt:lpstr>Variational Information Pursuit (V-IP)</vt:lpstr>
      <vt:lpstr>IP vs Orthogonal Matching Pursuit (OMP)</vt:lpstr>
      <vt:lpstr>CLIP-IP-OMP: Details</vt:lpstr>
      <vt:lpstr>Summary of the Information Pursuit Framework</vt:lpstr>
      <vt:lpstr>Applications</vt:lpstr>
      <vt:lpstr>Interpretable Image Classification by V-IP</vt:lpstr>
      <vt:lpstr>Interpretable Medical Diagnosis by VI-P</vt:lpstr>
      <vt:lpstr>Accuracy Versus Number of Queries</vt:lpstr>
      <vt:lpstr>Accuracy-Explainability Tradeoff</vt:lpstr>
      <vt:lpstr>Interpretable Radiological Report Classification</vt:lpstr>
      <vt:lpstr>Interpretable Radiological Report Classification</vt:lpstr>
      <vt:lpstr>Interpretable Radiological Report Classification</vt:lpstr>
      <vt:lpstr>Summary</vt:lpstr>
      <vt:lpstr>Open Questions</vt:lpstr>
      <vt:lpstr>Open Questions</vt:lpstr>
      <vt:lpstr>Thank you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Penn Engineering Slides: Monitor (16:9)</dc:title>
  <dc:subject/>
  <dc:creator>Lindsey Tabor</dc:creator>
  <cp:keywords/>
  <dc:description/>
  <cp:lastModifiedBy>Vidal, Rene E</cp:lastModifiedBy>
  <cp:revision>61</cp:revision>
  <dcterms:created xsi:type="dcterms:W3CDTF">2017-09-22T15:37:04Z</dcterms:created>
  <dcterms:modified xsi:type="dcterms:W3CDTF">2025-06-11T15:54:56Z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0x010100005808040A83184FBCEC2F38717DFFF8</vt:lpwstr>
  </property>
</Properties>
</file>